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3"/>
  </p:notesMasterIdLst>
  <p:sldIdLst>
    <p:sldId id="317" r:id="rId2"/>
    <p:sldId id="281" r:id="rId3"/>
    <p:sldId id="282"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6" r:id="rId22"/>
    <p:sldId id="316" r:id="rId23"/>
    <p:sldId id="276" r:id="rId24"/>
    <p:sldId id="278" r:id="rId25"/>
    <p:sldId id="284" r:id="rId26"/>
    <p:sldId id="288" r:id="rId27"/>
    <p:sldId id="289" r:id="rId28"/>
    <p:sldId id="290" r:id="rId29"/>
    <p:sldId id="292" r:id="rId30"/>
    <p:sldId id="293" r:id="rId31"/>
    <p:sldId id="295" r:id="rId32"/>
    <p:sldId id="296" r:id="rId33"/>
    <p:sldId id="297" r:id="rId34"/>
    <p:sldId id="299" r:id="rId35"/>
    <p:sldId id="301" r:id="rId36"/>
    <p:sldId id="302" r:id="rId37"/>
    <p:sldId id="303" r:id="rId38"/>
    <p:sldId id="304" r:id="rId39"/>
    <p:sldId id="305" r:id="rId40"/>
    <p:sldId id="306" r:id="rId41"/>
    <p:sldId id="307" r:id="rId42"/>
    <p:sldId id="308" r:id="rId43"/>
    <p:sldId id="309" r:id="rId44"/>
    <p:sldId id="310" r:id="rId45"/>
    <p:sldId id="311" r:id="rId46"/>
    <p:sldId id="312" r:id="rId47"/>
    <p:sldId id="313" r:id="rId48"/>
    <p:sldId id="314" r:id="rId49"/>
    <p:sldId id="315" r:id="rId50"/>
    <p:sldId id="279" r:id="rId51"/>
    <p:sldId id="280" r:id="rId5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B33FC34-4184-FD69-08DE-1F88064C37E2}"/>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36605101-F04B-714F-5721-CA02A15588B9}"/>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D1972DB2-B0DB-459A-94C4-483EBA0C1AE9}" type="datetimeFigureOut">
              <a:rPr lang="en-US"/>
              <a:pPr>
                <a:defRPr/>
              </a:pPr>
              <a:t>2/14/2024</a:t>
            </a:fld>
            <a:endParaRPr lang="en-US"/>
          </a:p>
        </p:txBody>
      </p:sp>
      <p:sp>
        <p:nvSpPr>
          <p:cNvPr id="4" name="Slide Image Placeholder 3">
            <a:extLst>
              <a:ext uri="{FF2B5EF4-FFF2-40B4-BE49-F238E27FC236}">
                <a16:creationId xmlns:a16="http://schemas.microsoft.com/office/drawing/2014/main" id="{48067EC4-01FC-0AA6-B823-30E534D61DAE}"/>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5290270C-FEEE-F356-3B21-FE1348497575}"/>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7CCEB13-AC26-196E-8777-9BA9C21281BC}"/>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5675A2DE-3C82-E384-6240-92F5CB775253}"/>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1C90ADE5-F2C1-4DFD-834A-1D64346060A7}" type="slidenum">
              <a:rPr lang="en-US" altLang="sr-Latn-RS"/>
              <a:pPr>
                <a:defRPr/>
              </a:pPr>
              <a:t>‹#›</a:t>
            </a:fld>
            <a:endParaRPr lang="en-US" alt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E1BCB87-4CC9-4D37-BDC3-E8A0FA5D025D}" type="slidenum">
              <a:rPr lang="en-US" smtClean="0"/>
              <a:pPr/>
              <a:t>1</a:t>
            </a:fld>
            <a:endParaRPr lang="en-US" dirty="0"/>
          </a:p>
        </p:txBody>
      </p:sp>
      <p:sp>
        <p:nvSpPr>
          <p:cNvPr id="9" name="Slide Image Placeholder 8"/>
          <p:cNvSpPr>
            <a:spLocks noGrp="1" noRot="1" noChangeAspect="1"/>
          </p:cNvSpPr>
          <p:nvPr>
            <p:ph type="sldImg"/>
          </p:nvPr>
        </p:nvSpPr>
        <p:spPr>
          <a:xfrm>
            <a:off x="1371600" y="1143000"/>
            <a:ext cx="4114800" cy="3086100"/>
          </a:xfrm>
        </p:spPr>
      </p:sp>
      <p:sp>
        <p:nvSpPr>
          <p:cNvPr id="10" name="Notes Placeholder 9"/>
          <p:cNvSpPr>
            <a:spLocks noGrp="1"/>
          </p:cNvSpPr>
          <p:nvPr>
            <p:ph type="body" idx="1"/>
          </p:nvPr>
        </p:nvSpPr>
        <p:spPr/>
        <p:txBody>
          <a:bodyPr/>
          <a:lstStyle/>
          <a:p>
            <a:endParaRPr lang="en-US"/>
          </a:p>
        </p:txBody>
      </p:sp>
    </p:spTree>
    <p:extLst>
      <p:ext uri="{BB962C8B-B14F-4D97-AF65-F5344CB8AC3E}">
        <p14:creationId xmlns:p14="http://schemas.microsoft.com/office/powerpoint/2010/main" val="3609636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F49C3D2A-5C84-B120-3EE7-917A149C96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90CEE95C-2E24-AA97-7B9A-EAF1C86FBF7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20484" name="Slide Number Placeholder 3">
            <a:extLst>
              <a:ext uri="{FF2B5EF4-FFF2-40B4-BE49-F238E27FC236}">
                <a16:creationId xmlns:a16="http://schemas.microsoft.com/office/drawing/2014/main" id="{AB55F7E1-7DBC-938A-8FFB-2815545C41F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A1FDFA7-55F3-4B64-8523-9F76148B561F}" type="slidenum">
              <a:rPr lang="en-US" altLang="sr-Latn-RS"/>
              <a:pPr>
                <a:spcBef>
                  <a:spcPct val="0"/>
                </a:spcBef>
              </a:pPr>
              <a:t>10</a:t>
            </a:fld>
            <a:endParaRPr lang="en-US" altLang="sr-Latn-R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97F6E5B2-ECC8-E4C8-3E94-6E2A147F40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319A8607-25E7-9139-4B17-05DF9E0A052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22532" name="Slide Number Placeholder 3">
            <a:extLst>
              <a:ext uri="{FF2B5EF4-FFF2-40B4-BE49-F238E27FC236}">
                <a16:creationId xmlns:a16="http://schemas.microsoft.com/office/drawing/2014/main" id="{6EDB930B-8E44-0D3E-9FDD-CD143689247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F4EF27A-5C69-4089-AC31-7A126309D5E8}" type="slidenum">
              <a:rPr lang="en-US" altLang="sr-Latn-RS"/>
              <a:pPr>
                <a:spcBef>
                  <a:spcPct val="0"/>
                </a:spcBef>
              </a:pPr>
              <a:t>11</a:t>
            </a:fld>
            <a:endParaRPr lang="en-US" altLang="sr-Latn-R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9D61CB4C-6B3B-0394-570D-14DD7E37BE8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123E1806-DE89-3202-EA32-50F073F7261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24580" name="Slide Number Placeholder 3">
            <a:extLst>
              <a:ext uri="{FF2B5EF4-FFF2-40B4-BE49-F238E27FC236}">
                <a16:creationId xmlns:a16="http://schemas.microsoft.com/office/drawing/2014/main" id="{89A4DE4C-F314-CE09-C355-DB0D2409204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CCAC01-34FA-4654-9C5E-8BCF1230175B}" type="slidenum">
              <a:rPr lang="en-US" altLang="sr-Latn-RS"/>
              <a:pPr>
                <a:spcBef>
                  <a:spcPct val="0"/>
                </a:spcBef>
              </a:pPr>
              <a:t>12</a:t>
            </a:fld>
            <a:endParaRPr lang="en-US" altLang="sr-Latn-R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1DE13167-FF00-66DE-894F-BF99B77EE5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2A428E60-F6A6-C3C1-F127-687D808328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26628" name="Slide Number Placeholder 3">
            <a:extLst>
              <a:ext uri="{FF2B5EF4-FFF2-40B4-BE49-F238E27FC236}">
                <a16:creationId xmlns:a16="http://schemas.microsoft.com/office/drawing/2014/main" id="{C7DD4D38-ACF6-3956-872C-EB2D84A23CD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B4A0EC0-ACBB-464C-898D-94E6EC02A7CC}" type="slidenum">
              <a:rPr lang="en-US" altLang="sr-Latn-RS"/>
              <a:pPr>
                <a:spcBef>
                  <a:spcPct val="0"/>
                </a:spcBef>
              </a:pPr>
              <a:t>13</a:t>
            </a:fld>
            <a:endParaRPr lang="en-US" altLang="sr-Latn-R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FDA61B56-34D5-A5A1-62B1-4212EA6904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B8D96B96-F6F1-910D-3092-F009073B1A7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28676" name="Slide Number Placeholder 3">
            <a:extLst>
              <a:ext uri="{FF2B5EF4-FFF2-40B4-BE49-F238E27FC236}">
                <a16:creationId xmlns:a16="http://schemas.microsoft.com/office/drawing/2014/main" id="{AB7819C2-B585-F07F-84B8-819494EE47B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3509924-3F19-45DB-A3DE-85ADE5E4DB17}" type="slidenum">
              <a:rPr lang="en-US" altLang="sr-Latn-RS"/>
              <a:pPr>
                <a:spcBef>
                  <a:spcPct val="0"/>
                </a:spcBef>
              </a:pPr>
              <a:t>14</a:t>
            </a:fld>
            <a:endParaRPr lang="en-US" altLang="sr-Latn-R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4FE21A42-8544-15E8-B1DE-CF6B6097C1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7CAE50A1-F402-54FC-507A-B6430331EE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30724" name="Slide Number Placeholder 3">
            <a:extLst>
              <a:ext uri="{FF2B5EF4-FFF2-40B4-BE49-F238E27FC236}">
                <a16:creationId xmlns:a16="http://schemas.microsoft.com/office/drawing/2014/main" id="{8ED69B2F-35BB-63D6-85D3-95A266B6D8A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470E6A-E6A2-4FE0-84CA-E634C7E03EAC}" type="slidenum">
              <a:rPr lang="en-US" altLang="sr-Latn-RS"/>
              <a:pPr>
                <a:spcBef>
                  <a:spcPct val="0"/>
                </a:spcBef>
              </a:pPr>
              <a:t>15</a:t>
            </a:fld>
            <a:endParaRPr lang="en-US" altLang="sr-Latn-R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D56DC49-6DDB-2B08-7D9E-78800E1E87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C5308247-2690-F08E-3AE5-AF5016E29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32772" name="Slide Number Placeholder 3">
            <a:extLst>
              <a:ext uri="{FF2B5EF4-FFF2-40B4-BE49-F238E27FC236}">
                <a16:creationId xmlns:a16="http://schemas.microsoft.com/office/drawing/2014/main" id="{BF0762D1-2742-6F48-2B78-536F1F78147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6C85505-EF4E-4D63-ABC3-FF67DEF16F76}" type="slidenum">
              <a:rPr lang="en-US" altLang="sr-Latn-RS"/>
              <a:pPr>
                <a:spcBef>
                  <a:spcPct val="0"/>
                </a:spcBef>
              </a:pPr>
              <a:t>16</a:t>
            </a:fld>
            <a:endParaRPr lang="en-US" altLang="sr-Latn-R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4A514712-3CCC-18B4-A26C-86D4EB36F46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CED9152D-60BE-1608-0586-C25A886421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34820" name="Slide Number Placeholder 3">
            <a:extLst>
              <a:ext uri="{FF2B5EF4-FFF2-40B4-BE49-F238E27FC236}">
                <a16:creationId xmlns:a16="http://schemas.microsoft.com/office/drawing/2014/main" id="{38E9E77D-3F31-587B-1F29-91461D8B188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6A6E4D8-B8F0-4C2B-B371-A52E7F88CDD6}" type="slidenum">
              <a:rPr lang="en-US" altLang="sr-Latn-RS"/>
              <a:pPr>
                <a:spcBef>
                  <a:spcPct val="0"/>
                </a:spcBef>
              </a:pPr>
              <a:t>17</a:t>
            </a:fld>
            <a:endParaRPr lang="en-US" altLang="sr-Latn-R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41FF0D0D-749D-A270-E859-EF780ECB159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CB16710-9B5C-AA93-1315-A392676F3A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36868" name="Slide Number Placeholder 3">
            <a:extLst>
              <a:ext uri="{FF2B5EF4-FFF2-40B4-BE49-F238E27FC236}">
                <a16:creationId xmlns:a16="http://schemas.microsoft.com/office/drawing/2014/main" id="{AC5BCF22-62F6-7129-6693-B0783821D62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2027362-1CD0-440B-80E9-208DBBC9E0DA}" type="slidenum">
              <a:rPr lang="en-US" altLang="sr-Latn-RS"/>
              <a:pPr>
                <a:spcBef>
                  <a:spcPct val="0"/>
                </a:spcBef>
              </a:pPr>
              <a:t>18</a:t>
            </a:fld>
            <a:endParaRPr lang="en-US" altLang="sr-Latn-R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7BA94EBC-22F5-ED31-90E9-FD6938CE2ED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EB74206-41E6-4649-8A04-46A8D02E0927}" type="slidenum">
              <a:rPr lang="en-US" altLang="sr-Latn-RS"/>
              <a:pPr>
                <a:spcBef>
                  <a:spcPct val="0"/>
                </a:spcBef>
              </a:pPr>
              <a:t>19</a:t>
            </a:fld>
            <a:endParaRPr lang="en-US" altLang="sr-Latn-RS"/>
          </a:p>
        </p:txBody>
      </p:sp>
      <p:sp>
        <p:nvSpPr>
          <p:cNvPr id="38915" name="Rectangle 2">
            <a:extLst>
              <a:ext uri="{FF2B5EF4-FFF2-40B4-BE49-F238E27FC236}">
                <a16:creationId xmlns:a16="http://schemas.microsoft.com/office/drawing/2014/main" id="{CDC26CC1-6C0F-1A8A-C297-428FAC34D08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a:extLst>
              <a:ext uri="{FF2B5EF4-FFF2-40B4-BE49-F238E27FC236}">
                <a16:creationId xmlns:a16="http://schemas.microsoft.com/office/drawing/2014/main" id="{A85E1CF0-1D05-807B-5938-FFCF86B245F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dirty="0"/>
              <a:t>Alcohol and a </a:t>
            </a:r>
            <a:r>
              <a:rPr dirty="0" err="1"/>
              <a:t>reinforcer</a:t>
            </a:r>
            <a:r>
              <a:rPr dirty="0"/>
              <a:t>: Neural Systems</a:t>
            </a:r>
          </a:p>
          <a:p>
            <a:r>
              <a:rPr dirty="0"/>
              <a:t>There has been considerable research into understanding the neural circuits involved in reinforcement. This is the dopamine (DA) system. The DA system originates in the ventral </a:t>
            </a:r>
            <a:r>
              <a:rPr dirty="0" err="1"/>
              <a:t>tegmental</a:t>
            </a:r>
            <a:r>
              <a:rPr dirty="0"/>
              <a:t> area (VTA) and connects to the nucleus </a:t>
            </a:r>
            <a:r>
              <a:rPr dirty="0" err="1"/>
              <a:t>accumbens</a:t>
            </a:r>
            <a:r>
              <a:rPr dirty="0"/>
              <a:t>, prefrontal cortex as well as hippocampus. This is the </a:t>
            </a:r>
            <a:r>
              <a:rPr dirty="0" err="1"/>
              <a:t>mesocorticolimbic</a:t>
            </a:r>
            <a:r>
              <a:rPr dirty="0"/>
              <a:t> system.</a:t>
            </a:r>
          </a:p>
          <a:p>
            <a:r>
              <a:rPr dirty="0"/>
              <a:t>Activation of the VTA results in the release of DA in the nucleus </a:t>
            </a:r>
            <a:r>
              <a:rPr dirty="0" err="1"/>
              <a:t>accumbens</a:t>
            </a:r>
            <a:r>
              <a:rPr dirty="0"/>
              <a:t> and limbic system and the prefrontal cortex. This is associated with rewarding/reinforcing effects, not only for alcohol but for almost all abused drugs.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C83360C8-B02B-05E0-3ACA-5EDBD33CE2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71AD7191-520D-9CF3-69DA-800D5AFE3F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4100" name="Slide Number Placeholder 3">
            <a:extLst>
              <a:ext uri="{FF2B5EF4-FFF2-40B4-BE49-F238E27FC236}">
                <a16:creationId xmlns:a16="http://schemas.microsoft.com/office/drawing/2014/main" id="{66E62EC6-AAEB-8F65-454D-513FC453EC7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27AB737-D3FD-4080-B58A-59A754DA2BDD}" type="slidenum">
              <a:rPr lang="en-US" altLang="sr-Latn-RS"/>
              <a:pPr>
                <a:spcBef>
                  <a:spcPct val="0"/>
                </a:spcBef>
              </a:pPr>
              <a:t>2</a:t>
            </a:fld>
            <a:endParaRPr lang="en-US" altLang="sr-Latn-R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ADC24FE4-3C2E-245B-7FA7-9D101101533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D73DB977-B0C3-20E4-04A2-C729F48EDC8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40964" name="Slide Number Placeholder 3">
            <a:extLst>
              <a:ext uri="{FF2B5EF4-FFF2-40B4-BE49-F238E27FC236}">
                <a16:creationId xmlns:a16="http://schemas.microsoft.com/office/drawing/2014/main" id="{6ED78E62-E371-90C5-66E9-5613DD2CB70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0614447-576B-493B-99B5-9D7AEF60BD92}" type="slidenum">
              <a:rPr lang="en-US" altLang="sr-Latn-RS"/>
              <a:pPr>
                <a:spcBef>
                  <a:spcPct val="0"/>
                </a:spcBef>
              </a:pPr>
              <a:t>20</a:t>
            </a:fld>
            <a:endParaRPr lang="en-US" altLang="sr-Latn-R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19532F11-ABDD-02FC-D50B-1FE8F7F7709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42F1E0D7-A77D-63A9-F2FE-F6D492F4423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43012" name="Slide Number Placeholder 3">
            <a:extLst>
              <a:ext uri="{FF2B5EF4-FFF2-40B4-BE49-F238E27FC236}">
                <a16:creationId xmlns:a16="http://schemas.microsoft.com/office/drawing/2014/main" id="{F389E082-D10D-6D79-20AF-6FA377AA73F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24D2782-8EAD-401E-8A92-FC102DCDE5B9}" type="slidenum">
              <a:rPr lang="en-US" altLang="sr-Latn-RS"/>
              <a:pPr>
                <a:spcBef>
                  <a:spcPct val="0"/>
                </a:spcBef>
              </a:pPr>
              <a:t>21</a:t>
            </a:fld>
            <a:endParaRPr lang="en-US" altLang="sr-Latn-R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AE1FF1B4-A5A7-4AE5-F69C-35FE0A3B016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01AB147-0185-4A7A-8A7C-50E3D8FCC55F}" type="slidenum">
              <a:rPr lang="en-US" altLang="sr-Latn-RS"/>
              <a:pPr>
                <a:spcBef>
                  <a:spcPct val="0"/>
                </a:spcBef>
              </a:pPr>
              <a:t>22</a:t>
            </a:fld>
            <a:endParaRPr lang="en-US" altLang="sr-Latn-RS"/>
          </a:p>
        </p:txBody>
      </p:sp>
      <p:sp>
        <p:nvSpPr>
          <p:cNvPr id="45059" name="Rectangle 2">
            <a:extLst>
              <a:ext uri="{FF2B5EF4-FFF2-40B4-BE49-F238E27FC236}">
                <a16:creationId xmlns:a16="http://schemas.microsoft.com/office/drawing/2014/main" id="{007E53D2-12F7-6A33-8594-753DE8F7B29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a:extLst>
              <a:ext uri="{FF2B5EF4-FFF2-40B4-BE49-F238E27FC236}">
                <a16:creationId xmlns:a16="http://schemas.microsoft.com/office/drawing/2014/main" id="{382CBCA5-F7E2-BF51-FBCE-1CF826B5E30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Alcohol: </a:t>
            </a:r>
            <a:r>
              <a:rPr lang="en-US" altLang="en-US" dirty="0" err="1"/>
              <a:t>Neurochemical</a:t>
            </a:r>
            <a:r>
              <a:rPr lang="en-US" altLang="en-US" dirty="0"/>
              <a:t> systems</a:t>
            </a:r>
          </a:p>
          <a:p>
            <a:pPr eaLnBrk="1" hangingPunct="1"/>
            <a:r>
              <a:rPr lang="en-US" altLang="en-US" dirty="0"/>
              <a:t>This is a diagram of a dopamine neuron (in yellow) originating in the VTA and projecting into the nucleus </a:t>
            </a:r>
            <a:r>
              <a:rPr lang="en-US" altLang="en-US" dirty="0" err="1"/>
              <a:t>accumbens</a:t>
            </a:r>
            <a:r>
              <a:rPr lang="en-US" altLang="en-US" dirty="0"/>
              <a:t>. These dopamine neurons are regulated by a variety of neurotransmitter systems:</a:t>
            </a:r>
          </a:p>
          <a:p>
            <a:pPr eaLnBrk="1" hangingPunct="1"/>
            <a:r>
              <a:rPr lang="en-US" altLang="en-US" dirty="0"/>
              <a:t>-excitatory NMDA systems (red)</a:t>
            </a:r>
          </a:p>
          <a:p>
            <a:pPr eaLnBrk="1" hangingPunct="1"/>
            <a:r>
              <a:rPr lang="en-US" altLang="en-US" dirty="0"/>
              <a:t>-inhibitory GABA neurons (green)</a:t>
            </a:r>
          </a:p>
          <a:p>
            <a:pPr eaLnBrk="1" hangingPunct="1"/>
            <a:r>
              <a:rPr lang="en-US" altLang="en-US" dirty="0"/>
              <a:t>-</a:t>
            </a:r>
            <a:r>
              <a:rPr lang="en-US" altLang="en-US" dirty="0" err="1"/>
              <a:t>opioid</a:t>
            </a:r>
            <a:r>
              <a:rPr lang="en-US" altLang="en-US" dirty="0"/>
              <a:t> neurons and receptors (blue)</a:t>
            </a:r>
          </a:p>
          <a:p>
            <a:pPr eaLnBrk="1" hangingPunct="1"/>
            <a:r>
              <a:rPr lang="en-US" altLang="en-US" dirty="0"/>
              <a:t>Alcohol is postulated to act by facilitating GABA-A function, by interacting with the GABA-A receptor, but at a site different from the GABA binding site or the benzodiazepine binding site. This leads to the activation of the VTA dopamine neuron.</a:t>
            </a:r>
          </a:p>
          <a:p>
            <a:pPr eaLnBrk="1" hangingPunct="1"/>
            <a:endParaRPr lang="en-US"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1C199BF7-D5D2-6CCA-FABF-92B3C7E2C2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DC1F6164-86E3-2D97-318E-3F7F44CB29A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dirty="0"/>
          </a:p>
        </p:txBody>
      </p:sp>
      <p:sp>
        <p:nvSpPr>
          <p:cNvPr id="47108" name="Slide Number Placeholder 3">
            <a:extLst>
              <a:ext uri="{FF2B5EF4-FFF2-40B4-BE49-F238E27FC236}">
                <a16:creationId xmlns:a16="http://schemas.microsoft.com/office/drawing/2014/main" id="{5A463981-7C2F-852D-D5F7-F31D7FE2656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31EA5F4-71E9-422E-B6A0-E011CE4AEE52}" type="slidenum">
              <a:rPr lang="en-US" altLang="sr-Latn-RS"/>
              <a:pPr>
                <a:spcBef>
                  <a:spcPct val="0"/>
                </a:spcBef>
              </a:pPr>
              <a:t>23</a:t>
            </a:fld>
            <a:endParaRPr lang="en-US" altLang="sr-Latn-R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C09544E7-08AD-D006-57C4-2C6B7EFB10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8EB1F8C4-0907-8E60-2016-F80E74562A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49156" name="Slide Number Placeholder 3">
            <a:extLst>
              <a:ext uri="{FF2B5EF4-FFF2-40B4-BE49-F238E27FC236}">
                <a16:creationId xmlns:a16="http://schemas.microsoft.com/office/drawing/2014/main" id="{3B787851-CF67-AF0B-A703-104D112ECA6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68F324A-7B49-4238-A8BF-AFFA30AFB2D3}" type="slidenum">
              <a:rPr lang="en-US" altLang="sr-Latn-RS"/>
              <a:pPr>
                <a:spcBef>
                  <a:spcPct val="0"/>
                </a:spcBef>
              </a:pPr>
              <a:t>24</a:t>
            </a:fld>
            <a:endParaRPr lang="en-US" altLang="sr-Latn-R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D9B09FCD-9609-C458-C6A6-47C08F9246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FFD6EC6C-C9EE-E786-1418-64D9FD75C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51204" name="Slide Number Placeholder 3">
            <a:extLst>
              <a:ext uri="{FF2B5EF4-FFF2-40B4-BE49-F238E27FC236}">
                <a16:creationId xmlns:a16="http://schemas.microsoft.com/office/drawing/2014/main" id="{69059E13-9D6B-754B-0073-EE34698CA53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8BC7C5F-F4DC-49E6-AA8D-142A7F0FC86E}" type="slidenum">
              <a:rPr lang="en-US" altLang="sr-Latn-RS"/>
              <a:pPr>
                <a:spcBef>
                  <a:spcPct val="0"/>
                </a:spcBef>
              </a:pPr>
              <a:t>25</a:t>
            </a:fld>
            <a:endParaRPr lang="en-US" altLang="sr-Latn-R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840299ED-4B28-9F4E-819F-E4EB864018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4DC77F91-343A-1178-07AE-1EBD2ACF4EA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53252" name="Slide Number Placeholder 3">
            <a:extLst>
              <a:ext uri="{FF2B5EF4-FFF2-40B4-BE49-F238E27FC236}">
                <a16:creationId xmlns:a16="http://schemas.microsoft.com/office/drawing/2014/main" id="{BC9C8F51-EFB2-C335-74C5-A9CB839CCA5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622D5AC-EADF-4C17-B370-70CB52DC690F}" type="slidenum">
              <a:rPr lang="en-US" altLang="sr-Latn-RS"/>
              <a:pPr>
                <a:spcBef>
                  <a:spcPct val="0"/>
                </a:spcBef>
              </a:pPr>
              <a:t>26</a:t>
            </a:fld>
            <a:endParaRPr lang="en-US" altLang="sr-Latn-R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FF3299D1-4CA5-982E-1FF9-98C65DA27E8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a:extLst>
              <a:ext uri="{FF2B5EF4-FFF2-40B4-BE49-F238E27FC236}">
                <a16:creationId xmlns:a16="http://schemas.microsoft.com/office/drawing/2014/main" id="{C43CBAED-4951-E65D-EB08-40E5DD4AB1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55300" name="Slide Number Placeholder 3">
            <a:extLst>
              <a:ext uri="{FF2B5EF4-FFF2-40B4-BE49-F238E27FC236}">
                <a16:creationId xmlns:a16="http://schemas.microsoft.com/office/drawing/2014/main" id="{69554FEC-9745-9C57-628F-1A19203F349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C78F372-88FF-47D7-9F66-CA03B1D6D324}" type="slidenum">
              <a:rPr lang="en-US" altLang="sr-Latn-RS"/>
              <a:pPr>
                <a:spcBef>
                  <a:spcPct val="0"/>
                </a:spcBef>
              </a:pPr>
              <a:t>27</a:t>
            </a:fld>
            <a:endParaRPr lang="en-US" altLang="sr-Latn-R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79417410-3789-C305-FA3B-C93513749D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1B005820-CAC2-1154-C042-B50BCBFE0D1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57348" name="Slide Number Placeholder 3">
            <a:extLst>
              <a:ext uri="{FF2B5EF4-FFF2-40B4-BE49-F238E27FC236}">
                <a16:creationId xmlns:a16="http://schemas.microsoft.com/office/drawing/2014/main" id="{014963A2-D25F-925C-8ED8-446FD7600DE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7F98C55-5400-4BF5-8377-FAFD41CCF8BD}" type="slidenum">
              <a:rPr lang="en-US" altLang="sr-Latn-RS"/>
              <a:pPr>
                <a:spcBef>
                  <a:spcPct val="0"/>
                </a:spcBef>
              </a:pPr>
              <a:t>28</a:t>
            </a:fld>
            <a:endParaRPr lang="en-US" altLang="sr-Latn-R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A21650D1-2562-C8EE-6427-29308A5AD8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D932D70C-8614-0B05-03E2-692189E0E4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59396" name="Slide Number Placeholder 3">
            <a:extLst>
              <a:ext uri="{FF2B5EF4-FFF2-40B4-BE49-F238E27FC236}">
                <a16:creationId xmlns:a16="http://schemas.microsoft.com/office/drawing/2014/main" id="{2A0EB68B-9156-5122-28F1-C9DC1BCE1E7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4942E05-DBA6-466D-9267-53A0DB1B72EA}" type="slidenum">
              <a:rPr lang="en-US" altLang="sr-Latn-RS"/>
              <a:pPr>
                <a:spcBef>
                  <a:spcPct val="0"/>
                </a:spcBef>
              </a:pPr>
              <a:t>29</a:t>
            </a:fld>
            <a:endParaRPr lang="en-US" altLang="sr-Latn-R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0E5098DA-7CF4-6F5F-4545-1C6D5850A7B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3086AB3B-7E14-630C-6F8E-B32AF3E760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6148" name="Slide Number Placeholder 3">
            <a:extLst>
              <a:ext uri="{FF2B5EF4-FFF2-40B4-BE49-F238E27FC236}">
                <a16:creationId xmlns:a16="http://schemas.microsoft.com/office/drawing/2014/main" id="{5EB88BA2-75A1-552F-BDE7-A7F25BAB06A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08394C4-23DA-494D-91EF-CCA34F8A9698}" type="slidenum">
              <a:rPr lang="en-US" altLang="sr-Latn-RS"/>
              <a:pPr>
                <a:spcBef>
                  <a:spcPct val="0"/>
                </a:spcBef>
              </a:pPr>
              <a:t>3</a:t>
            </a:fld>
            <a:endParaRPr lang="en-US" altLang="sr-Latn-R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C2D6A3A0-65C0-31CA-7BEC-8D0858A641E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BFEF8710-B24B-6058-005D-A4910921C3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61444" name="Slide Number Placeholder 3">
            <a:extLst>
              <a:ext uri="{FF2B5EF4-FFF2-40B4-BE49-F238E27FC236}">
                <a16:creationId xmlns:a16="http://schemas.microsoft.com/office/drawing/2014/main" id="{6B5421FF-9A14-7502-D890-4B9112A0FBA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88FC262-7532-43F9-A275-1F739FCA2B36}" type="slidenum">
              <a:rPr lang="en-US" altLang="sr-Latn-RS"/>
              <a:pPr>
                <a:spcBef>
                  <a:spcPct val="0"/>
                </a:spcBef>
              </a:pPr>
              <a:t>30</a:t>
            </a:fld>
            <a:endParaRPr lang="en-US" altLang="sr-Latn-R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16465E19-CC04-8BEA-2489-52532B60723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a:extLst>
              <a:ext uri="{FF2B5EF4-FFF2-40B4-BE49-F238E27FC236}">
                <a16:creationId xmlns:a16="http://schemas.microsoft.com/office/drawing/2014/main" id="{AA2AC99A-5439-02B8-2BE6-88D6B8D97E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63492" name="Slide Number Placeholder 3">
            <a:extLst>
              <a:ext uri="{FF2B5EF4-FFF2-40B4-BE49-F238E27FC236}">
                <a16:creationId xmlns:a16="http://schemas.microsoft.com/office/drawing/2014/main" id="{06105EEA-45B0-CC25-8620-8D09E96D1C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14E5705-28BC-44B0-B99B-4197381D2802}" type="slidenum">
              <a:rPr lang="en-US" altLang="sr-Latn-RS"/>
              <a:pPr>
                <a:spcBef>
                  <a:spcPct val="0"/>
                </a:spcBef>
              </a:pPr>
              <a:t>31</a:t>
            </a:fld>
            <a:endParaRPr lang="en-US" altLang="sr-Latn-R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2D82AD9A-F075-2BA9-BC66-29323AF7F6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8ABF2704-A948-8AA7-A7DE-456C4BC4B3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65540" name="Slide Number Placeholder 3">
            <a:extLst>
              <a:ext uri="{FF2B5EF4-FFF2-40B4-BE49-F238E27FC236}">
                <a16:creationId xmlns:a16="http://schemas.microsoft.com/office/drawing/2014/main" id="{F3652C3D-308C-37CD-AC25-10A9CEB41AF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3C30943-4BD5-4B71-BAED-12CE9516F634}" type="slidenum">
              <a:rPr lang="en-US" altLang="sr-Latn-RS"/>
              <a:pPr>
                <a:spcBef>
                  <a:spcPct val="0"/>
                </a:spcBef>
              </a:pPr>
              <a:t>32</a:t>
            </a:fld>
            <a:endParaRPr lang="en-US" altLang="sr-Latn-R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8B49BEF9-BB9E-7943-0DF5-FF26FD14174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a:extLst>
              <a:ext uri="{FF2B5EF4-FFF2-40B4-BE49-F238E27FC236}">
                <a16:creationId xmlns:a16="http://schemas.microsoft.com/office/drawing/2014/main" id="{F350464E-21EF-4691-1EDA-671E7EC90C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67588" name="Slide Number Placeholder 3">
            <a:extLst>
              <a:ext uri="{FF2B5EF4-FFF2-40B4-BE49-F238E27FC236}">
                <a16:creationId xmlns:a16="http://schemas.microsoft.com/office/drawing/2014/main" id="{735A52C1-9EAD-E627-140F-D0AE83FEB26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976562D-685C-4014-9ADF-9B1D545F4CFA}" type="slidenum">
              <a:rPr lang="en-US" altLang="sr-Latn-RS"/>
              <a:pPr>
                <a:spcBef>
                  <a:spcPct val="0"/>
                </a:spcBef>
              </a:pPr>
              <a:t>33</a:t>
            </a:fld>
            <a:endParaRPr lang="en-US" altLang="sr-Latn-R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2C321486-8D40-C3F5-3BBE-1FD934C2285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a:extLst>
              <a:ext uri="{FF2B5EF4-FFF2-40B4-BE49-F238E27FC236}">
                <a16:creationId xmlns:a16="http://schemas.microsoft.com/office/drawing/2014/main" id="{B5E0EFBA-EC73-CDC0-8D83-F3352AC0A1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69636" name="Slide Number Placeholder 3">
            <a:extLst>
              <a:ext uri="{FF2B5EF4-FFF2-40B4-BE49-F238E27FC236}">
                <a16:creationId xmlns:a16="http://schemas.microsoft.com/office/drawing/2014/main" id="{39C5C4A9-2A75-332B-7CE5-52689FEE0EA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46A546-68C5-4675-9E7B-CE891E91D65F}" type="slidenum">
              <a:rPr lang="en-US" altLang="sr-Latn-RS"/>
              <a:pPr>
                <a:spcBef>
                  <a:spcPct val="0"/>
                </a:spcBef>
              </a:pPr>
              <a:t>34</a:t>
            </a:fld>
            <a:endParaRPr lang="en-US" altLang="sr-Latn-R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BFAD9498-39FE-6218-07FF-BD3C6C0D45D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a:extLst>
              <a:ext uri="{FF2B5EF4-FFF2-40B4-BE49-F238E27FC236}">
                <a16:creationId xmlns:a16="http://schemas.microsoft.com/office/drawing/2014/main" id="{2B0334B5-F831-85C7-50A7-4854872B12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71684" name="Slide Number Placeholder 3">
            <a:extLst>
              <a:ext uri="{FF2B5EF4-FFF2-40B4-BE49-F238E27FC236}">
                <a16:creationId xmlns:a16="http://schemas.microsoft.com/office/drawing/2014/main" id="{84DB8E83-60B0-AD8C-3562-193D660B01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125127C-7347-4FA8-8B30-C79CFB2A36CE}" type="slidenum">
              <a:rPr lang="en-US" altLang="sr-Latn-RS"/>
              <a:pPr>
                <a:spcBef>
                  <a:spcPct val="0"/>
                </a:spcBef>
              </a:pPr>
              <a:t>35</a:t>
            </a:fld>
            <a:endParaRPr lang="en-US" altLang="sr-Latn-R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4C455A85-1543-A58B-1BA5-02F4AEF0DC0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a:extLst>
              <a:ext uri="{FF2B5EF4-FFF2-40B4-BE49-F238E27FC236}">
                <a16:creationId xmlns:a16="http://schemas.microsoft.com/office/drawing/2014/main" id="{09400BF7-7340-7857-97F1-D8EBC4480E1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73732" name="Slide Number Placeholder 3">
            <a:extLst>
              <a:ext uri="{FF2B5EF4-FFF2-40B4-BE49-F238E27FC236}">
                <a16:creationId xmlns:a16="http://schemas.microsoft.com/office/drawing/2014/main" id="{D9A5605B-D431-8A35-09D1-0A065692A39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198F768-16EF-4B2D-BB9A-590F48699B43}" type="slidenum">
              <a:rPr lang="en-US" altLang="sr-Latn-RS"/>
              <a:pPr>
                <a:spcBef>
                  <a:spcPct val="0"/>
                </a:spcBef>
              </a:pPr>
              <a:t>36</a:t>
            </a:fld>
            <a:endParaRPr lang="en-US" altLang="sr-Latn-R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1B65DA37-6598-6AB7-F9B8-E1E548F6C0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a:extLst>
              <a:ext uri="{FF2B5EF4-FFF2-40B4-BE49-F238E27FC236}">
                <a16:creationId xmlns:a16="http://schemas.microsoft.com/office/drawing/2014/main" id="{FDB3E304-B0A0-2D10-4392-C99BE298E1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75780" name="Slide Number Placeholder 3">
            <a:extLst>
              <a:ext uri="{FF2B5EF4-FFF2-40B4-BE49-F238E27FC236}">
                <a16:creationId xmlns:a16="http://schemas.microsoft.com/office/drawing/2014/main" id="{E154F7DC-37F6-FD11-ABC3-DFD7FA09292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33F1B21-8811-4F03-9D3B-C274D1B5E4AD}" type="slidenum">
              <a:rPr lang="en-US" altLang="sr-Latn-RS"/>
              <a:pPr>
                <a:spcBef>
                  <a:spcPct val="0"/>
                </a:spcBef>
              </a:pPr>
              <a:t>37</a:t>
            </a:fld>
            <a:endParaRPr lang="en-US" altLang="sr-Latn-R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7A37092D-172E-18B7-9EDC-92D6A7C149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a:extLst>
              <a:ext uri="{FF2B5EF4-FFF2-40B4-BE49-F238E27FC236}">
                <a16:creationId xmlns:a16="http://schemas.microsoft.com/office/drawing/2014/main" id="{EBDDC4B7-0F58-DA6A-63B0-963EA9F275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77828" name="Slide Number Placeholder 3">
            <a:extLst>
              <a:ext uri="{FF2B5EF4-FFF2-40B4-BE49-F238E27FC236}">
                <a16:creationId xmlns:a16="http://schemas.microsoft.com/office/drawing/2014/main" id="{2A5B2A31-5E45-5B03-A175-3CB7558E4ED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3298B65-9F5E-4C69-BE09-9D0EE34BACD3}" type="slidenum">
              <a:rPr lang="en-US" altLang="sr-Latn-RS"/>
              <a:pPr>
                <a:spcBef>
                  <a:spcPct val="0"/>
                </a:spcBef>
              </a:pPr>
              <a:t>38</a:t>
            </a:fld>
            <a:endParaRPr lang="en-US" altLang="sr-Latn-R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692EE752-E397-A76C-D924-D381853613C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a:extLst>
              <a:ext uri="{FF2B5EF4-FFF2-40B4-BE49-F238E27FC236}">
                <a16:creationId xmlns:a16="http://schemas.microsoft.com/office/drawing/2014/main" id="{59085708-62D7-DC62-A3FE-A89083E412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79876" name="Slide Number Placeholder 3">
            <a:extLst>
              <a:ext uri="{FF2B5EF4-FFF2-40B4-BE49-F238E27FC236}">
                <a16:creationId xmlns:a16="http://schemas.microsoft.com/office/drawing/2014/main" id="{9A562235-992B-ECD0-2859-A04B7D2794E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4D2E845-1F65-403B-A91D-824329445D7F}" type="slidenum">
              <a:rPr lang="en-US" altLang="sr-Latn-RS"/>
              <a:pPr>
                <a:spcBef>
                  <a:spcPct val="0"/>
                </a:spcBef>
              </a:pPr>
              <a:t>39</a:t>
            </a:fld>
            <a:endParaRPr lang="en-US" altLang="sr-Latn-R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9E3BE4B3-03FD-2BFA-97CE-1FCD2336CF2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83A2A02D-4569-81E0-E7FC-62625CBBE5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8196" name="Slide Number Placeholder 3">
            <a:extLst>
              <a:ext uri="{FF2B5EF4-FFF2-40B4-BE49-F238E27FC236}">
                <a16:creationId xmlns:a16="http://schemas.microsoft.com/office/drawing/2014/main" id="{53691ED6-3513-9BE2-E1A9-A236B00957F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59853F-94FB-422B-83C6-1A955C445EDB}" type="slidenum">
              <a:rPr lang="en-US" altLang="sr-Latn-RS"/>
              <a:pPr>
                <a:spcBef>
                  <a:spcPct val="0"/>
                </a:spcBef>
              </a:pPr>
              <a:t>4</a:t>
            </a:fld>
            <a:endParaRPr lang="en-US" altLang="sr-Latn-R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00061E16-EBA4-030A-23D7-186CD299BB6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a:extLst>
              <a:ext uri="{FF2B5EF4-FFF2-40B4-BE49-F238E27FC236}">
                <a16:creationId xmlns:a16="http://schemas.microsoft.com/office/drawing/2014/main" id="{15FDBF45-77BF-B96F-DC55-A65CE67B97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81924" name="Slide Number Placeholder 3">
            <a:extLst>
              <a:ext uri="{FF2B5EF4-FFF2-40B4-BE49-F238E27FC236}">
                <a16:creationId xmlns:a16="http://schemas.microsoft.com/office/drawing/2014/main" id="{9576A9BE-D240-816F-8A49-3A9A8E45409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F595926-C623-4C93-8234-A7153DC57116}" type="slidenum">
              <a:rPr lang="en-US" altLang="sr-Latn-RS"/>
              <a:pPr>
                <a:spcBef>
                  <a:spcPct val="0"/>
                </a:spcBef>
              </a:pPr>
              <a:t>40</a:t>
            </a:fld>
            <a:endParaRPr lang="en-US" altLang="sr-Latn-R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21904670-7D4F-5327-DAAF-CD89D23DA04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a:extLst>
              <a:ext uri="{FF2B5EF4-FFF2-40B4-BE49-F238E27FC236}">
                <a16:creationId xmlns:a16="http://schemas.microsoft.com/office/drawing/2014/main" id="{C4293400-F264-1F7B-84E7-DDC9840CD6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83972" name="Slide Number Placeholder 3">
            <a:extLst>
              <a:ext uri="{FF2B5EF4-FFF2-40B4-BE49-F238E27FC236}">
                <a16:creationId xmlns:a16="http://schemas.microsoft.com/office/drawing/2014/main" id="{F8E11C8C-C12B-E3F1-6439-EE0506F969F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277CBF3-6BFA-4649-BCB9-1DDEB31871B5}" type="slidenum">
              <a:rPr lang="en-US" altLang="sr-Latn-RS"/>
              <a:pPr>
                <a:spcBef>
                  <a:spcPct val="0"/>
                </a:spcBef>
              </a:pPr>
              <a:t>41</a:t>
            </a:fld>
            <a:endParaRPr lang="en-US" altLang="sr-Latn-R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04EB2C2B-364D-5C7A-CF22-BC14F38AF84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a:extLst>
              <a:ext uri="{FF2B5EF4-FFF2-40B4-BE49-F238E27FC236}">
                <a16:creationId xmlns:a16="http://schemas.microsoft.com/office/drawing/2014/main" id="{37D22098-152B-9809-2D99-5EB9A1F9D5C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86020" name="Slide Number Placeholder 3">
            <a:extLst>
              <a:ext uri="{FF2B5EF4-FFF2-40B4-BE49-F238E27FC236}">
                <a16:creationId xmlns:a16="http://schemas.microsoft.com/office/drawing/2014/main" id="{BE78C9EA-9A0C-B686-8F4C-B4E9C8641AC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22BF1C4-252C-4A1F-B181-C36737D92EA3}" type="slidenum">
              <a:rPr lang="en-US" altLang="sr-Latn-RS"/>
              <a:pPr>
                <a:spcBef>
                  <a:spcPct val="0"/>
                </a:spcBef>
              </a:pPr>
              <a:t>42</a:t>
            </a:fld>
            <a:endParaRPr lang="en-US" altLang="sr-Latn-R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a:extLst>
              <a:ext uri="{FF2B5EF4-FFF2-40B4-BE49-F238E27FC236}">
                <a16:creationId xmlns:a16="http://schemas.microsoft.com/office/drawing/2014/main" id="{CCEF96CF-408C-A508-C7CE-B036300774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a:extLst>
              <a:ext uri="{FF2B5EF4-FFF2-40B4-BE49-F238E27FC236}">
                <a16:creationId xmlns:a16="http://schemas.microsoft.com/office/drawing/2014/main" id="{923C18EF-48B7-6ED1-96C9-1D07CD996C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88068" name="Slide Number Placeholder 3">
            <a:extLst>
              <a:ext uri="{FF2B5EF4-FFF2-40B4-BE49-F238E27FC236}">
                <a16:creationId xmlns:a16="http://schemas.microsoft.com/office/drawing/2014/main" id="{F53348E5-5EB8-D097-0187-FC864D60F30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43E3F3E-408C-4212-A6E0-A93763EDE30C}" type="slidenum">
              <a:rPr lang="en-US" altLang="sr-Latn-RS"/>
              <a:pPr>
                <a:spcBef>
                  <a:spcPct val="0"/>
                </a:spcBef>
              </a:pPr>
              <a:t>43</a:t>
            </a:fld>
            <a:endParaRPr lang="en-US" altLang="sr-Latn-R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2171F504-56BD-CFEF-4CFF-207CA7C188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a:extLst>
              <a:ext uri="{FF2B5EF4-FFF2-40B4-BE49-F238E27FC236}">
                <a16:creationId xmlns:a16="http://schemas.microsoft.com/office/drawing/2014/main" id="{5A29AD8B-C575-67DE-DD17-AC4A8BE1708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90116" name="Slide Number Placeholder 3">
            <a:extLst>
              <a:ext uri="{FF2B5EF4-FFF2-40B4-BE49-F238E27FC236}">
                <a16:creationId xmlns:a16="http://schemas.microsoft.com/office/drawing/2014/main" id="{7C0FEE97-E93F-9958-166C-D56E9C75FEA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544D2AD-2552-44D6-84B6-076368683355}" type="slidenum">
              <a:rPr lang="en-US" altLang="sr-Latn-RS"/>
              <a:pPr>
                <a:spcBef>
                  <a:spcPct val="0"/>
                </a:spcBef>
              </a:pPr>
              <a:t>44</a:t>
            </a:fld>
            <a:endParaRPr lang="en-US" altLang="sr-Latn-R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A30B88CD-E63A-7363-5508-920FF383715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a:extLst>
              <a:ext uri="{FF2B5EF4-FFF2-40B4-BE49-F238E27FC236}">
                <a16:creationId xmlns:a16="http://schemas.microsoft.com/office/drawing/2014/main" id="{4E19BA3F-B6CE-0C99-D7E2-5E59387C63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92164" name="Slide Number Placeholder 3">
            <a:extLst>
              <a:ext uri="{FF2B5EF4-FFF2-40B4-BE49-F238E27FC236}">
                <a16:creationId xmlns:a16="http://schemas.microsoft.com/office/drawing/2014/main" id="{01ABE249-EC23-E69F-FD9C-B738B6A892C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7BF65B0-034D-457C-A3F3-0DF442E6397C}" type="slidenum">
              <a:rPr lang="en-US" altLang="sr-Latn-RS"/>
              <a:pPr>
                <a:spcBef>
                  <a:spcPct val="0"/>
                </a:spcBef>
              </a:pPr>
              <a:t>45</a:t>
            </a:fld>
            <a:endParaRPr lang="en-US" altLang="sr-Latn-R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a:extLst>
              <a:ext uri="{FF2B5EF4-FFF2-40B4-BE49-F238E27FC236}">
                <a16:creationId xmlns:a16="http://schemas.microsoft.com/office/drawing/2014/main" id="{9A426658-8E29-4041-D674-B61F8B0BDE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a:extLst>
              <a:ext uri="{FF2B5EF4-FFF2-40B4-BE49-F238E27FC236}">
                <a16:creationId xmlns:a16="http://schemas.microsoft.com/office/drawing/2014/main" id="{360E081E-C6B6-6D9A-F40C-BEDFBDDDE8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94212" name="Slide Number Placeholder 3">
            <a:extLst>
              <a:ext uri="{FF2B5EF4-FFF2-40B4-BE49-F238E27FC236}">
                <a16:creationId xmlns:a16="http://schemas.microsoft.com/office/drawing/2014/main" id="{645F0072-C7EC-54DB-5213-822DFA60D80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B949F7E-3BDB-45C3-BCA1-5F8B3773D1D9}" type="slidenum">
              <a:rPr lang="en-US" altLang="sr-Latn-RS"/>
              <a:pPr>
                <a:spcBef>
                  <a:spcPct val="0"/>
                </a:spcBef>
              </a:pPr>
              <a:t>46</a:t>
            </a:fld>
            <a:endParaRPr lang="en-US" altLang="sr-Latn-R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a:extLst>
              <a:ext uri="{FF2B5EF4-FFF2-40B4-BE49-F238E27FC236}">
                <a16:creationId xmlns:a16="http://schemas.microsoft.com/office/drawing/2014/main" id="{A57D1118-9BB4-6A72-4047-1F134CBA031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a:extLst>
              <a:ext uri="{FF2B5EF4-FFF2-40B4-BE49-F238E27FC236}">
                <a16:creationId xmlns:a16="http://schemas.microsoft.com/office/drawing/2014/main" id="{CE152518-F9B0-50C9-AF94-0E518856DD7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96260" name="Slide Number Placeholder 3">
            <a:extLst>
              <a:ext uri="{FF2B5EF4-FFF2-40B4-BE49-F238E27FC236}">
                <a16:creationId xmlns:a16="http://schemas.microsoft.com/office/drawing/2014/main" id="{4A1804C2-65F7-2FAD-28AB-D2FA94B840B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4B09621-3BC7-4552-A2BE-09BCDADAE0B8}" type="slidenum">
              <a:rPr lang="en-US" altLang="sr-Latn-RS"/>
              <a:pPr>
                <a:spcBef>
                  <a:spcPct val="0"/>
                </a:spcBef>
              </a:pPr>
              <a:t>47</a:t>
            </a:fld>
            <a:endParaRPr lang="en-US" altLang="sr-Latn-R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a:extLst>
              <a:ext uri="{FF2B5EF4-FFF2-40B4-BE49-F238E27FC236}">
                <a16:creationId xmlns:a16="http://schemas.microsoft.com/office/drawing/2014/main" id="{FFDE467E-BA1B-6059-F6ED-FEB4962F64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a:extLst>
              <a:ext uri="{FF2B5EF4-FFF2-40B4-BE49-F238E27FC236}">
                <a16:creationId xmlns:a16="http://schemas.microsoft.com/office/drawing/2014/main" id="{1A9842E5-CC0E-E62A-FC74-CD9D6A1C5A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98308" name="Slide Number Placeholder 3">
            <a:extLst>
              <a:ext uri="{FF2B5EF4-FFF2-40B4-BE49-F238E27FC236}">
                <a16:creationId xmlns:a16="http://schemas.microsoft.com/office/drawing/2014/main" id="{92755887-5208-C3B0-85CC-DA5DC549ECE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75C3E11-0F46-4855-B82B-38CD197164C6}" type="slidenum">
              <a:rPr lang="en-US" altLang="sr-Latn-RS"/>
              <a:pPr>
                <a:spcBef>
                  <a:spcPct val="0"/>
                </a:spcBef>
              </a:pPr>
              <a:t>48</a:t>
            </a:fld>
            <a:endParaRPr lang="en-US" altLang="sr-Latn-R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a:extLst>
              <a:ext uri="{FF2B5EF4-FFF2-40B4-BE49-F238E27FC236}">
                <a16:creationId xmlns:a16="http://schemas.microsoft.com/office/drawing/2014/main" id="{745DC2AF-8A4D-A852-1C2E-A2C010F3132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a:extLst>
              <a:ext uri="{FF2B5EF4-FFF2-40B4-BE49-F238E27FC236}">
                <a16:creationId xmlns:a16="http://schemas.microsoft.com/office/drawing/2014/main" id="{189B1E3C-1365-C76B-C207-8C64ECF260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00356" name="Slide Number Placeholder 3">
            <a:extLst>
              <a:ext uri="{FF2B5EF4-FFF2-40B4-BE49-F238E27FC236}">
                <a16:creationId xmlns:a16="http://schemas.microsoft.com/office/drawing/2014/main" id="{AE186249-439D-F477-13E4-7A31520D0D7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CE7E278-046D-43AC-B1B0-4804E9975F2C}" type="slidenum">
              <a:rPr lang="en-US" altLang="sr-Latn-RS"/>
              <a:pPr>
                <a:spcBef>
                  <a:spcPct val="0"/>
                </a:spcBef>
              </a:pPr>
              <a:t>49</a:t>
            </a:fld>
            <a:endParaRPr lang="en-US" altLang="sr-Latn-R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72328C1A-74E3-21CA-E3F4-950197D510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5469DB59-445B-14B8-69D4-ED8DF1F147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0244" name="Slide Number Placeholder 3">
            <a:extLst>
              <a:ext uri="{FF2B5EF4-FFF2-40B4-BE49-F238E27FC236}">
                <a16:creationId xmlns:a16="http://schemas.microsoft.com/office/drawing/2014/main" id="{10739441-4A2F-CBD4-FA43-61A84C2055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A06EF99-9227-44F5-8838-49903A13849C}" type="slidenum">
              <a:rPr lang="en-US" altLang="sr-Latn-RS"/>
              <a:pPr>
                <a:spcBef>
                  <a:spcPct val="0"/>
                </a:spcBef>
              </a:pPr>
              <a:t>5</a:t>
            </a:fld>
            <a:endParaRPr lang="en-US" altLang="sr-Latn-R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a:extLst>
              <a:ext uri="{FF2B5EF4-FFF2-40B4-BE49-F238E27FC236}">
                <a16:creationId xmlns:a16="http://schemas.microsoft.com/office/drawing/2014/main" id="{F8D5CE62-52EE-2A05-8B8B-EBEC7EBC67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a:extLst>
              <a:ext uri="{FF2B5EF4-FFF2-40B4-BE49-F238E27FC236}">
                <a16:creationId xmlns:a16="http://schemas.microsoft.com/office/drawing/2014/main" id="{9F4E340A-298E-CFE7-85B5-84559CFAAD7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02404" name="Slide Number Placeholder 3">
            <a:extLst>
              <a:ext uri="{FF2B5EF4-FFF2-40B4-BE49-F238E27FC236}">
                <a16:creationId xmlns:a16="http://schemas.microsoft.com/office/drawing/2014/main" id="{2E2C39AC-78DA-876C-2073-484E6D062AA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66CDCBF-5F1E-4FB4-8F4A-0AB5AE204C90}" type="slidenum">
              <a:rPr lang="en-US" altLang="sr-Latn-RS"/>
              <a:pPr>
                <a:spcBef>
                  <a:spcPct val="0"/>
                </a:spcBef>
              </a:pPr>
              <a:t>50</a:t>
            </a:fld>
            <a:endParaRPr lang="en-US" altLang="sr-Latn-R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a:extLst>
              <a:ext uri="{FF2B5EF4-FFF2-40B4-BE49-F238E27FC236}">
                <a16:creationId xmlns:a16="http://schemas.microsoft.com/office/drawing/2014/main" id="{E231B309-34A7-E7BF-6B61-8CADB25420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a:extLst>
              <a:ext uri="{FF2B5EF4-FFF2-40B4-BE49-F238E27FC236}">
                <a16:creationId xmlns:a16="http://schemas.microsoft.com/office/drawing/2014/main" id="{8D36119E-2E6D-4573-A60C-EDDA92073C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04452" name="Slide Number Placeholder 3">
            <a:extLst>
              <a:ext uri="{FF2B5EF4-FFF2-40B4-BE49-F238E27FC236}">
                <a16:creationId xmlns:a16="http://schemas.microsoft.com/office/drawing/2014/main" id="{97D97866-C285-FB8F-EFDE-E23813FFEE7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2D9CEAE-6436-44D9-9FA1-B1E89D5DA486}" type="slidenum">
              <a:rPr lang="en-US" altLang="sr-Latn-RS"/>
              <a:pPr>
                <a:spcBef>
                  <a:spcPct val="0"/>
                </a:spcBef>
              </a:pPr>
              <a:t>51</a:t>
            </a:fld>
            <a:endParaRPr lang="en-US" altLang="sr-Latn-R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724A45E5-F303-B347-D54B-B6DC068B4CA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7AFD6E65-D980-1695-CF35-C354E1D860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2292" name="Slide Number Placeholder 3">
            <a:extLst>
              <a:ext uri="{FF2B5EF4-FFF2-40B4-BE49-F238E27FC236}">
                <a16:creationId xmlns:a16="http://schemas.microsoft.com/office/drawing/2014/main" id="{B003089F-446C-07EF-F344-C1B9D1594DB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CB6DCCF-24AD-40ED-A242-8B8BE95698F6}" type="slidenum">
              <a:rPr lang="en-US" altLang="sr-Latn-RS"/>
              <a:pPr>
                <a:spcBef>
                  <a:spcPct val="0"/>
                </a:spcBef>
              </a:pPr>
              <a:t>6</a:t>
            </a:fld>
            <a:endParaRPr lang="en-US" altLang="sr-Latn-R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757E8B5C-5DA6-DA42-EC78-EBF1E4B421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7F31C9C5-C324-7F56-0135-6B9DF0390E4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4340" name="Slide Number Placeholder 3">
            <a:extLst>
              <a:ext uri="{FF2B5EF4-FFF2-40B4-BE49-F238E27FC236}">
                <a16:creationId xmlns:a16="http://schemas.microsoft.com/office/drawing/2014/main" id="{9745FAB6-DA16-7B1A-B8CB-17E589A9884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7A65072-3F4C-4DD9-9F87-48588AE342FF}" type="slidenum">
              <a:rPr lang="en-US" altLang="sr-Latn-RS"/>
              <a:pPr>
                <a:spcBef>
                  <a:spcPct val="0"/>
                </a:spcBef>
              </a:pPr>
              <a:t>7</a:t>
            </a:fld>
            <a:endParaRPr lang="en-US"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51C251B6-9114-2325-6468-80577DCD431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E97B7BEF-FCD7-9BCA-54DE-8DC39C2793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6388" name="Slide Number Placeholder 3">
            <a:extLst>
              <a:ext uri="{FF2B5EF4-FFF2-40B4-BE49-F238E27FC236}">
                <a16:creationId xmlns:a16="http://schemas.microsoft.com/office/drawing/2014/main" id="{9DF01FDB-2465-3DF9-6703-719FC84056C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DDE5E2E-7A63-41BA-B48E-1EC020DD37C4}" type="slidenum">
              <a:rPr lang="en-US" altLang="sr-Latn-RS"/>
              <a:pPr>
                <a:spcBef>
                  <a:spcPct val="0"/>
                </a:spcBef>
              </a:pPr>
              <a:t>8</a:t>
            </a:fld>
            <a:endParaRPr lang="en-US" altLang="sr-Latn-R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0749A925-D9F0-BCC2-FD0D-DF88EDED6E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D76C253D-B5E2-CB6E-80DC-149B25EAC6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a:p>
        </p:txBody>
      </p:sp>
      <p:sp>
        <p:nvSpPr>
          <p:cNvPr id="18436" name="Slide Number Placeholder 3">
            <a:extLst>
              <a:ext uri="{FF2B5EF4-FFF2-40B4-BE49-F238E27FC236}">
                <a16:creationId xmlns:a16="http://schemas.microsoft.com/office/drawing/2014/main" id="{27793611-3B77-18EA-00B5-E5A05AB8F2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D75A18B-8ABA-4FF9-B305-B77348C1BC3B}" type="slidenum">
              <a:rPr lang="en-US" altLang="sr-Latn-RS"/>
              <a:pPr>
                <a:spcBef>
                  <a:spcPct val="0"/>
                </a:spcBef>
              </a:pPr>
              <a:t>9</a:t>
            </a:fld>
            <a:endParaRPr lang="en-US" altLang="sr-Latn-R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6EDDF6C8-0931-541E-E854-36C5C985DCC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F0B8A6D-4E36-1E99-ECF7-3DD9E0B804A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E7AC114-6783-283B-72F9-45F70B517B6F}"/>
              </a:ext>
            </a:extLst>
          </p:cNvPr>
          <p:cNvSpPr>
            <a:spLocks noGrp="1" noChangeArrowheads="1"/>
          </p:cNvSpPr>
          <p:nvPr>
            <p:ph type="sldNum" sz="quarter" idx="12"/>
          </p:nvPr>
        </p:nvSpPr>
        <p:spPr>
          <a:ln/>
        </p:spPr>
        <p:txBody>
          <a:bodyPr/>
          <a:lstStyle>
            <a:lvl1pPr>
              <a:defRPr/>
            </a:lvl1pPr>
          </a:lstStyle>
          <a:p>
            <a:pPr>
              <a:defRPr/>
            </a:pPr>
            <a:fld id="{0C07C10C-9A19-4CE8-80AA-6F361AAD97FE}" type="slidenum">
              <a:rPr lang="en-US" altLang="sr-Latn-RS"/>
              <a:pPr>
                <a:defRPr/>
              </a:pPr>
              <a:t>‹#›</a:t>
            </a:fld>
            <a:endParaRPr lang="en-US" altLang="sr-Latn-RS"/>
          </a:p>
        </p:txBody>
      </p:sp>
    </p:spTree>
    <p:extLst>
      <p:ext uri="{BB962C8B-B14F-4D97-AF65-F5344CB8AC3E}">
        <p14:creationId xmlns:p14="http://schemas.microsoft.com/office/powerpoint/2010/main" val="380857978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8FE3335-E86A-8D28-65FC-FD2E33DB104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3F5BE98-FF33-D8F8-0A67-D05F08F7CEA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78F8543-E989-0C6A-5192-6309958147DF}"/>
              </a:ext>
            </a:extLst>
          </p:cNvPr>
          <p:cNvSpPr>
            <a:spLocks noGrp="1" noChangeArrowheads="1"/>
          </p:cNvSpPr>
          <p:nvPr>
            <p:ph type="sldNum" sz="quarter" idx="12"/>
          </p:nvPr>
        </p:nvSpPr>
        <p:spPr>
          <a:ln/>
        </p:spPr>
        <p:txBody>
          <a:bodyPr/>
          <a:lstStyle>
            <a:lvl1pPr>
              <a:defRPr/>
            </a:lvl1pPr>
          </a:lstStyle>
          <a:p>
            <a:pPr>
              <a:defRPr/>
            </a:pPr>
            <a:fld id="{6825789A-6EC9-481B-A974-3BB83EBB0817}" type="slidenum">
              <a:rPr lang="en-US" altLang="sr-Latn-RS"/>
              <a:pPr>
                <a:defRPr/>
              </a:pPr>
              <a:t>‹#›</a:t>
            </a:fld>
            <a:endParaRPr lang="en-US" altLang="sr-Latn-RS"/>
          </a:p>
        </p:txBody>
      </p:sp>
    </p:spTree>
    <p:extLst>
      <p:ext uri="{BB962C8B-B14F-4D97-AF65-F5344CB8AC3E}">
        <p14:creationId xmlns:p14="http://schemas.microsoft.com/office/powerpoint/2010/main" val="1881335209"/>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FD53B49-706C-4A54-B57D-342116EE31E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9AEA37F-9DAA-ECF7-9582-94F61ED0481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9AB2F64-B6CB-9903-BC84-9083DBE766FF}"/>
              </a:ext>
            </a:extLst>
          </p:cNvPr>
          <p:cNvSpPr>
            <a:spLocks noGrp="1" noChangeArrowheads="1"/>
          </p:cNvSpPr>
          <p:nvPr>
            <p:ph type="sldNum" sz="quarter" idx="12"/>
          </p:nvPr>
        </p:nvSpPr>
        <p:spPr>
          <a:ln/>
        </p:spPr>
        <p:txBody>
          <a:bodyPr/>
          <a:lstStyle>
            <a:lvl1pPr>
              <a:defRPr/>
            </a:lvl1pPr>
          </a:lstStyle>
          <a:p>
            <a:pPr>
              <a:defRPr/>
            </a:pPr>
            <a:fld id="{3F0CBCAE-B830-4AE1-9881-C939654C2192}" type="slidenum">
              <a:rPr lang="en-US" altLang="sr-Latn-RS"/>
              <a:pPr>
                <a:defRPr/>
              </a:pPr>
              <a:t>‹#›</a:t>
            </a:fld>
            <a:endParaRPr lang="en-US" altLang="sr-Latn-RS"/>
          </a:p>
        </p:txBody>
      </p:sp>
    </p:spTree>
    <p:extLst>
      <p:ext uri="{BB962C8B-B14F-4D97-AF65-F5344CB8AC3E}">
        <p14:creationId xmlns:p14="http://schemas.microsoft.com/office/powerpoint/2010/main" val="2150868981"/>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9123663-2445-C076-D620-9B5D7F19316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3A66F78-D78B-694C-2198-7DF47967B60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D2A10FF-B2DA-7052-4AA2-04C9D4913BD5}"/>
              </a:ext>
            </a:extLst>
          </p:cNvPr>
          <p:cNvSpPr>
            <a:spLocks noGrp="1" noChangeArrowheads="1"/>
          </p:cNvSpPr>
          <p:nvPr>
            <p:ph type="sldNum" sz="quarter" idx="12"/>
          </p:nvPr>
        </p:nvSpPr>
        <p:spPr>
          <a:ln/>
        </p:spPr>
        <p:txBody>
          <a:bodyPr/>
          <a:lstStyle>
            <a:lvl1pPr>
              <a:defRPr/>
            </a:lvl1pPr>
          </a:lstStyle>
          <a:p>
            <a:pPr>
              <a:defRPr/>
            </a:pPr>
            <a:fld id="{3213434D-52EC-42DB-9778-77B84CF8D2F5}" type="slidenum">
              <a:rPr lang="en-US" altLang="sr-Latn-RS"/>
              <a:pPr>
                <a:defRPr/>
              </a:pPr>
              <a:t>‹#›</a:t>
            </a:fld>
            <a:endParaRPr lang="en-US" altLang="sr-Latn-RS"/>
          </a:p>
        </p:txBody>
      </p:sp>
    </p:spTree>
    <p:extLst>
      <p:ext uri="{BB962C8B-B14F-4D97-AF65-F5344CB8AC3E}">
        <p14:creationId xmlns:p14="http://schemas.microsoft.com/office/powerpoint/2010/main" val="3085012435"/>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215C0107-FD4D-AD8D-D079-DD4846D0774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5C8AF89-75AA-B36B-F0CB-CFE04F1890C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F73D0FA-64B5-A444-A75B-768C6555183A}"/>
              </a:ext>
            </a:extLst>
          </p:cNvPr>
          <p:cNvSpPr>
            <a:spLocks noGrp="1" noChangeArrowheads="1"/>
          </p:cNvSpPr>
          <p:nvPr>
            <p:ph type="sldNum" sz="quarter" idx="12"/>
          </p:nvPr>
        </p:nvSpPr>
        <p:spPr>
          <a:ln/>
        </p:spPr>
        <p:txBody>
          <a:bodyPr/>
          <a:lstStyle>
            <a:lvl1pPr>
              <a:defRPr/>
            </a:lvl1pPr>
          </a:lstStyle>
          <a:p>
            <a:pPr>
              <a:defRPr/>
            </a:pPr>
            <a:fld id="{6DC464C6-5878-42F4-A8C8-2B88FA1DAB6E}" type="slidenum">
              <a:rPr lang="en-US" altLang="sr-Latn-RS"/>
              <a:pPr>
                <a:defRPr/>
              </a:pPr>
              <a:t>‹#›</a:t>
            </a:fld>
            <a:endParaRPr lang="en-US" altLang="sr-Latn-RS"/>
          </a:p>
        </p:txBody>
      </p:sp>
    </p:spTree>
    <p:extLst>
      <p:ext uri="{BB962C8B-B14F-4D97-AF65-F5344CB8AC3E}">
        <p14:creationId xmlns:p14="http://schemas.microsoft.com/office/powerpoint/2010/main" val="1728449320"/>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32D281EA-4DA2-C328-0200-368ACBBAD43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AA89F2F-7498-FFAC-2637-A42492BFE1C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11116EF-9E29-1A0F-4D23-9333711AFE87}"/>
              </a:ext>
            </a:extLst>
          </p:cNvPr>
          <p:cNvSpPr>
            <a:spLocks noGrp="1" noChangeArrowheads="1"/>
          </p:cNvSpPr>
          <p:nvPr>
            <p:ph type="sldNum" sz="quarter" idx="12"/>
          </p:nvPr>
        </p:nvSpPr>
        <p:spPr>
          <a:ln/>
        </p:spPr>
        <p:txBody>
          <a:bodyPr/>
          <a:lstStyle>
            <a:lvl1pPr>
              <a:defRPr/>
            </a:lvl1pPr>
          </a:lstStyle>
          <a:p>
            <a:pPr>
              <a:defRPr/>
            </a:pPr>
            <a:fld id="{DFCF2EB2-66F6-4035-8569-7AD5393FDF32}" type="slidenum">
              <a:rPr lang="en-US" altLang="sr-Latn-RS"/>
              <a:pPr>
                <a:defRPr/>
              </a:pPr>
              <a:t>‹#›</a:t>
            </a:fld>
            <a:endParaRPr lang="en-US" altLang="sr-Latn-RS"/>
          </a:p>
        </p:txBody>
      </p:sp>
    </p:spTree>
    <p:extLst>
      <p:ext uri="{BB962C8B-B14F-4D97-AF65-F5344CB8AC3E}">
        <p14:creationId xmlns:p14="http://schemas.microsoft.com/office/powerpoint/2010/main" val="138249598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D2DBA67C-DE9E-161B-3DCE-4242A9A05F4B}"/>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BE726BD6-6847-C9BA-EA86-7017E7ECE8A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16650AAF-3E5C-427B-5B87-E688CC537356}"/>
              </a:ext>
            </a:extLst>
          </p:cNvPr>
          <p:cNvSpPr>
            <a:spLocks noGrp="1" noChangeArrowheads="1"/>
          </p:cNvSpPr>
          <p:nvPr>
            <p:ph type="sldNum" sz="quarter" idx="12"/>
          </p:nvPr>
        </p:nvSpPr>
        <p:spPr>
          <a:ln/>
        </p:spPr>
        <p:txBody>
          <a:bodyPr/>
          <a:lstStyle>
            <a:lvl1pPr>
              <a:defRPr/>
            </a:lvl1pPr>
          </a:lstStyle>
          <a:p>
            <a:pPr>
              <a:defRPr/>
            </a:pPr>
            <a:fld id="{09FA0E1A-92BC-4ABD-ACA6-C5697FF8229F}" type="slidenum">
              <a:rPr lang="en-US" altLang="sr-Latn-RS"/>
              <a:pPr>
                <a:defRPr/>
              </a:pPr>
              <a:t>‹#›</a:t>
            </a:fld>
            <a:endParaRPr lang="en-US" altLang="sr-Latn-RS"/>
          </a:p>
        </p:txBody>
      </p:sp>
    </p:spTree>
    <p:extLst>
      <p:ext uri="{BB962C8B-B14F-4D97-AF65-F5344CB8AC3E}">
        <p14:creationId xmlns:p14="http://schemas.microsoft.com/office/powerpoint/2010/main" val="1951317555"/>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FFC3659-6169-054E-EA8E-078B139D4685}"/>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1270C24A-2848-D0DC-5A85-6F50CA57DE5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531CC120-D765-43E6-2C0A-BB0AAE8B8A13}"/>
              </a:ext>
            </a:extLst>
          </p:cNvPr>
          <p:cNvSpPr>
            <a:spLocks noGrp="1" noChangeArrowheads="1"/>
          </p:cNvSpPr>
          <p:nvPr>
            <p:ph type="sldNum" sz="quarter" idx="12"/>
          </p:nvPr>
        </p:nvSpPr>
        <p:spPr>
          <a:ln/>
        </p:spPr>
        <p:txBody>
          <a:bodyPr/>
          <a:lstStyle>
            <a:lvl1pPr>
              <a:defRPr/>
            </a:lvl1pPr>
          </a:lstStyle>
          <a:p>
            <a:pPr>
              <a:defRPr/>
            </a:pPr>
            <a:fld id="{A8E269BE-ACD6-4F1E-9F9B-F8F296FD12A9}" type="slidenum">
              <a:rPr lang="en-US" altLang="sr-Latn-RS"/>
              <a:pPr>
                <a:defRPr/>
              </a:pPr>
              <a:t>‹#›</a:t>
            </a:fld>
            <a:endParaRPr lang="en-US" altLang="sr-Latn-RS"/>
          </a:p>
        </p:txBody>
      </p:sp>
    </p:spTree>
    <p:extLst>
      <p:ext uri="{BB962C8B-B14F-4D97-AF65-F5344CB8AC3E}">
        <p14:creationId xmlns:p14="http://schemas.microsoft.com/office/powerpoint/2010/main" val="1777330969"/>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4D8E4AF-105A-E933-3B41-69329CF5C847}"/>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58957791-4E06-5A6B-428D-AE611F2ADB1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10215388-1497-B4B6-9409-123787EC31AF}"/>
              </a:ext>
            </a:extLst>
          </p:cNvPr>
          <p:cNvSpPr>
            <a:spLocks noGrp="1" noChangeArrowheads="1"/>
          </p:cNvSpPr>
          <p:nvPr>
            <p:ph type="sldNum" sz="quarter" idx="12"/>
          </p:nvPr>
        </p:nvSpPr>
        <p:spPr>
          <a:ln/>
        </p:spPr>
        <p:txBody>
          <a:bodyPr/>
          <a:lstStyle>
            <a:lvl1pPr>
              <a:defRPr/>
            </a:lvl1pPr>
          </a:lstStyle>
          <a:p>
            <a:pPr>
              <a:defRPr/>
            </a:pPr>
            <a:fld id="{64003F1D-7DC3-4B94-9AED-0BAD302D9865}" type="slidenum">
              <a:rPr lang="en-US" altLang="sr-Latn-RS"/>
              <a:pPr>
                <a:defRPr/>
              </a:pPr>
              <a:t>‹#›</a:t>
            </a:fld>
            <a:endParaRPr lang="en-US" altLang="sr-Latn-RS"/>
          </a:p>
        </p:txBody>
      </p:sp>
    </p:spTree>
    <p:extLst>
      <p:ext uri="{BB962C8B-B14F-4D97-AF65-F5344CB8AC3E}">
        <p14:creationId xmlns:p14="http://schemas.microsoft.com/office/powerpoint/2010/main" val="4070738650"/>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9CB80E6-1FFF-8281-A8D5-E8D453016A4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77086A1-7A11-5B69-5E40-1F8959605BC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5E4788E-9E98-2D90-1D19-8438AF4993C8}"/>
              </a:ext>
            </a:extLst>
          </p:cNvPr>
          <p:cNvSpPr>
            <a:spLocks noGrp="1" noChangeArrowheads="1"/>
          </p:cNvSpPr>
          <p:nvPr>
            <p:ph type="sldNum" sz="quarter" idx="12"/>
          </p:nvPr>
        </p:nvSpPr>
        <p:spPr>
          <a:ln/>
        </p:spPr>
        <p:txBody>
          <a:bodyPr/>
          <a:lstStyle>
            <a:lvl1pPr>
              <a:defRPr/>
            </a:lvl1pPr>
          </a:lstStyle>
          <a:p>
            <a:pPr>
              <a:defRPr/>
            </a:pPr>
            <a:fld id="{032783F8-50D0-461E-92E1-D986FE895CDF}" type="slidenum">
              <a:rPr lang="en-US" altLang="sr-Latn-RS"/>
              <a:pPr>
                <a:defRPr/>
              </a:pPr>
              <a:t>‹#›</a:t>
            </a:fld>
            <a:endParaRPr lang="en-US" altLang="sr-Latn-RS"/>
          </a:p>
        </p:txBody>
      </p:sp>
    </p:spTree>
    <p:extLst>
      <p:ext uri="{BB962C8B-B14F-4D97-AF65-F5344CB8AC3E}">
        <p14:creationId xmlns:p14="http://schemas.microsoft.com/office/powerpoint/2010/main" val="155699633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A64BB391-070F-1B5A-1964-2ABA9363A76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287A3A8-621F-35D1-FD40-0E31596F770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8EBE383-0037-608E-996D-7D7355EA0692}"/>
              </a:ext>
            </a:extLst>
          </p:cNvPr>
          <p:cNvSpPr>
            <a:spLocks noGrp="1" noChangeArrowheads="1"/>
          </p:cNvSpPr>
          <p:nvPr>
            <p:ph type="sldNum" sz="quarter" idx="12"/>
          </p:nvPr>
        </p:nvSpPr>
        <p:spPr>
          <a:ln/>
        </p:spPr>
        <p:txBody>
          <a:bodyPr/>
          <a:lstStyle>
            <a:lvl1pPr>
              <a:defRPr/>
            </a:lvl1pPr>
          </a:lstStyle>
          <a:p>
            <a:pPr>
              <a:defRPr/>
            </a:pPr>
            <a:fld id="{611D2346-4064-40D1-851A-AF7D5C2292A1}" type="slidenum">
              <a:rPr lang="en-US" altLang="sr-Latn-RS"/>
              <a:pPr>
                <a:defRPr/>
              </a:pPr>
              <a:t>‹#›</a:t>
            </a:fld>
            <a:endParaRPr lang="en-US" altLang="sr-Latn-RS"/>
          </a:p>
        </p:txBody>
      </p:sp>
    </p:spTree>
    <p:extLst>
      <p:ext uri="{BB962C8B-B14F-4D97-AF65-F5344CB8AC3E}">
        <p14:creationId xmlns:p14="http://schemas.microsoft.com/office/powerpoint/2010/main" val="170080579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0F0DCE3-9F13-EFF7-84E7-0EC9887A0A2B}"/>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2B2FA0A2-6836-5940-185B-A8EAA379BDE0}"/>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18E82FB-47B4-9C2A-9AD9-E7679A3D6AF2}"/>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endParaRPr lang="en-US"/>
          </a:p>
        </p:txBody>
      </p:sp>
      <p:sp>
        <p:nvSpPr>
          <p:cNvPr id="1029" name="Rectangle 5">
            <a:extLst>
              <a:ext uri="{FF2B5EF4-FFF2-40B4-BE49-F238E27FC236}">
                <a16:creationId xmlns:a16="http://schemas.microsoft.com/office/drawing/2014/main" id="{D6E8E9C8-C593-E493-3E43-0F7D9FAA24B6}"/>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en-US"/>
          </a:p>
        </p:txBody>
      </p:sp>
      <p:sp>
        <p:nvSpPr>
          <p:cNvPr id="1030" name="Rectangle 6">
            <a:extLst>
              <a:ext uri="{FF2B5EF4-FFF2-40B4-BE49-F238E27FC236}">
                <a16:creationId xmlns:a16="http://schemas.microsoft.com/office/drawing/2014/main" id="{01C92A78-04C6-D6CE-4DCC-E7E1D40F4567}"/>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1944EDC6-271C-40DB-81BF-C4840704C2D9}" type="slidenum">
              <a:rPr lang="en-US" altLang="sr-Latn-RS"/>
              <a:pPr>
                <a:defRPr/>
              </a:pPr>
              <a:t>‹#›</a:t>
            </a:fld>
            <a:endParaRPr lang="en-US" altLang="sr-Latn-R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wipe dir="r"/>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857250"/>
            <a:ext cx="9144000" cy="3364302"/>
          </a:xfrm>
          <a:prstGeom prst="rect">
            <a:avLst/>
          </a:prstGeom>
          <a:solidFill>
            <a:srgbClr val="0F4162"/>
          </a:solidFill>
          <a:ln>
            <a:solidFill>
              <a:srgbClr val="0F41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5437"/>
            <a:endParaRPr lang="en-US" sz="1211" dirty="0">
              <a:solidFill>
                <a:srgbClr val="FFFFFF"/>
              </a:solidFill>
              <a:sym typeface="Helvetica Light"/>
            </a:endParaRPr>
          </a:p>
        </p:txBody>
      </p:sp>
      <p:sp>
        <p:nvSpPr>
          <p:cNvPr id="2" name="Title 1"/>
          <p:cNvSpPr>
            <a:spLocks noGrp="1"/>
          </p:cNvSpPr>
          <p:nvPr>
            <p:ph type="ctrTitle"/>
          </p:nvPr>
        </p:nvSpPr>
        <p:spPr>
          <a:xfrm>
            <a:off x="682751" y="1543235"/>
            <a:ext cx="7990217" cy="1867990"/>
          </a:xfrm>
        </p:spPr>
        <p:txBody>
          <a:bodyPr anchor="ctr">
            <a:normAutofit/>
          </a:bodyPr>
          <a:lstStyle/>
          <a:p>
            <a:pPr>
              <a:spcAft>
                <a:spcPts val="900"/>
              </a:spcAft>
            </a:pPr>
            <a:r>
              <a:rPr dirty="0">
                <a:solidFill>
                  <a:schemeClr val="bg1"/>
                </a:solidFill>
              </a:rPr>
              <a:t>Addiction </a:t>
            </a:r>
            <a:r>
              <a:rPr lang="sr-Latn-RS" smtClean="0">
                <a:solidFill>
                  <a:schemeClr val="bg1"/>
                </a:solidFill>
              </a:rPr>
              <a:t>1</a:t>
            </a:r>
            <a:r>
              <a:rPr smtClean="0">
                <a:solidFill>
                  <a:schemeClr val="bg1"/>
                </a:solidFill>
              </a:rPr>
              <a:t>: </a:t>
            </a:r>
            <a:r>
              <a:rPr dirty="0">
                <a:solidFill>
                  <a:schemeClr val="bg1"/>
                </a:solidFill>
              </a:rPr>
              <a:t>Dependence on psychoactive substances</a:t>
            </a:r>
            <a:endParaRPr lang="en-US" b="1" dirty="0">
              <a:solidFill>
                <a:schemeClr val="bg1"/>
              </a:solidFill>
            </a:endParaRPr>
          </a:p>
        </p:txBody>
      </p:sp>
      <p:sp>
        <p:nvSpPr>
          <p:cNvPr id="3" name="Subtitle 2"/>
          <p:cNvSpPr>
            <a:spLocks noGrp="1"/>
          </p:cNvSpPr>
          <p:nvPr>
            <p:ph type="subTitle" idx="1"/>
          </p:nvPr>
        </p:nvSpPr>
        <p:spPr>
          <a:xfrm>
            <a:off x="1143000" y="3489727"/>
            <a:ext cx="6858000" cy="484517"/>
          </a:xfrm>
        </p:spPr>
        <p:txBody>
          <a:bodyPr/>
          <a:lstStyle/>
          <a:p>
            <a:r>
              <a:rPr sz="2700" b="1" i="1" dirty="0" err="1">
                <a:solidFill>
                  <a:schemeClr val="bg1"/>
                </a:solidFill>
              </a:rPr>
              <a:t>Minja</a:t>
            </a:r>
            <a:r>
              <a:rPr sz="2700" b="1" i="1" dirty="0">
                <a:solidFill>
                  <a:schemeClr val="bg1"/>
                </a:solidFill>
              </a:rPr>
              <a:t> Jovanović</a:t>
            </a:r>
            <a:r>
              <a:rPr lang="sr-Latn-RS" sz="2700" b="1" i="1" dirty="0">
                <a:solidFill>
                  <a:schemeClr val="bg1"/>
                </a:solidFill>
              </a:rPr>
              <a:t>, MD, </a:t>
            </a:r>
            <a:r>
              <a:rPr lang="sr-Latn-RS" sz="2700" b="1" i="1" dirty="0" err="1">
                <a:solidFill>
                  <a:schemeClr val="bg1"/>
                </a:solidFill>
              </a:rPr>
              <a:t>PhD</a:t>
            </a:r>
            <a:endParaRPr lang="en-US" sz="2700" b="1" i="1" dirty="0">
              <a:solidFill>
                <a:schemeClr val="bg1"/>
              </a:solidFill>
            </a:endParaRPr>
          </a:p>
          <a:p>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892553489"/>
      </p:ext>
    </p:extLst>
  </p:cSld>
  <p:clrMapOvr>
    <a:masterClrMapping/>
  </p:clrMapOvr>
  <mc:AlternateContent xmlns:mc="http://schemas.openxmlformats.org/markup-compatibility/2006" xmlns:p14="http://schemas.microsoft.com/office/powerpoint/2010/main">
    <mc:Choice Requires="p14">
      <p:transition spd="slow" p14:dur="2000" advTm="87359"/>
    </mc:Choice>
    <mc:Fallback xmlns="">
      <p:transition spd="slow" advTm="8735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53E86E2F-2D27-3148-3B0E-F8F05C0F6467}"/>
              </a:ext>
            </a:extLst>
          </p:cNvPr>
          <p:cNvSpPr>
            <a:spLocks noGrp="1" noChangeArrowheads="1"/>
          </p:cNvSpPr>
          <p:nvPr>
            <p:ph type="title"/>
          </p:nvPr>
        </p:nvSpPr>
        <p:spPr/>
        <p:txBody>
          <a:bodyPr/>
          <a:lstStyle/>
          <a:p>
            <a:pPr eaLnBrk="1" hangingPunct="1"/>
            <a:r>
              <a:rPr lang="sr-Latn-RS" sz="4000" dirty="0"/>
              <a:t>C</a:t>
            </a:r>
            <a:r>
              <a:rPr lang="en-US" sz="4000" dirty="0" err="1"/>
              <a:t>haracteristics</a:t>
            </a:r>
            <a:endParaRPr lang="en-US" altLang="en-US" sz="4000" dirty="0"/>
          </a:p>
        </p:txBody>
      </p:sp>
      <p:sp>
        <p:nvSpPr>
          <p:cNvPr id="19459" name="Content Placeholder 2">
            <a:extLst>
              <a:ext uri="{FF2B5EF4-FFF2-40B4-BE49-F238E27FC236}">
                <a16:creationId xmlns:a16="http://schemas.microsoft.com/office/drawing/2014/main" id="{37F88EEE-596D-FC84-FAFD-4ECA6CC8E582}"/>
              </a:ext>
            </a:extLst>
          </p:cNvPr>
          <p:cNvSpPr>
            <a:spLocks noGrp="1" noChangeArrowheads="1"/>
          </p:cNvSpPr>
          <p:nvPr>
            <p:ph idx="1"/>
          </p:nvPr>
        </p:nvSpPr>
        <p:spPr/>
        <p:txBody>
          <a:bodyPr/>
          <a:lstStyle/>
          <a:p>
            <a:pPr eaLnBrk="1" hangingPunct="1">
              <a:buFont typeface="Arial" pitchFamily="34" charset="0"/>
              <a:buChar char="•"/>
            </a:pPr>
            <a:r>
              <a:rPr sz="2000" dirty="0"/>
              <a:t>Ethyl alcohol is oxidized by the alcohol </a:t>
            </a:r>
            <a:r>
              <a:rPr sz="2000" dirty="0" err="1"/>
              <a:t>dehydrogenase</a:t>
            </a:r>
            <a:r>
              <a:rPr sz="2000" dirty="0"/>
              <a:t> enzyme to acetaldehyde, which enters the Krebs cycle.</a:t>
            </a:r>
          </a:p>
          <a:p>
            <a:pPr eaLnBrk="1" hangingPunct="1">
              <a:buFont typeface="Arial" pitchFamily="34" charset="0"/>
              <a:buChar char="•"/>
            </a:pPr>
            <a:r>
              <a:rPr sz="2000" dirty="0"/>
              <a:t>Acetaldehyde (mainly found in the liver and smaller amounts in the brain and stomach) - is broken down with the help of acetaldehyde </a:t>
            </a:r>
            <a:r>
              <a:rPr sz="2000" dirty="0" err="1"/>
              <a:t>dehydrogenase</a:t>
            </a:r>
            <a:r>
              <a:rPr sz="2000" dirty="0"/>
              <a:t> to carbon dioxide and water.</a:t>
            </a:r>
          </a:p>
          <a:p>
            <a:pPr eaLnBrk="1" hangingPunct="1">
              <a:buFont typeface="Arial" pitchFamily="34" charset="0"/>
              <a:buChar char="•"/>
            </a:pPr>
            <a:r>
              <a:rPr sz="2000" dirty="0"/>
              <a:t>98% of alcohol is metabolized in the liver, a smaller part is metabolized in the abdominal wall.</a:t>
            </a:r>
          </a:p>
          <a:p>
            <a:pPr eaLnBrk="1" hangingPunct="1">
              <a:buFont typeface="Arial" pitchFamily="34" charset="0"/>
              <a:buChar char="•"/>
            </a:pPr>
            <a:r>
              <a:rPr sz="2000" dirty="0"/>
              <a:t>Approximately 8 grams of alcohol are broken down in 1 hour.</a:t>
            </a:r>
          </a:p>
          <a:p>
            <a:pPr eaLnBrk="1" hangingPunct="1">
              <a:buFont typeface="Arial" pitchFamily="34" charset="0"/>
              <a:buChar char="•"/>
            </a:pPr>
            <a:r>
              <a:rPr sz="2000" dirty="0"/>
              <a:t>There are significant genetic variations in the ADH enzyme that influence the rate of alcohol metabolism and determine vulnerability to alcohol-related disorders.</a:t>
            </a:r>
          </a:p>
          <a:p>
            <a:pPr eaLnBrk="1" hangingPunct="1">
              <a:buFont typeface="Arial" pitchFamily="34" charset="0"/>
              <a:buChar char="•"/>
            </a:pPr>
            <a:r>
              <a:rPr sz="2000" dirty="0"/>
              <a:t>ADH allele is associated with rapid conversion of ethanol to acetaldehyde and is a protective factor against alcohol dependence in multiple ethnic populations, particularly East Asians.</a:t>
            </a:r>
            <a:endParaRPr lang="en-US" altLang="en-US" sz="2000" dirty="0"/>
          </a:p>
        </p:txBody>
      </p:sp>
    </p:spTree>
  </p:cSld>
  <p:clrMapOvr>
    <a:masterClrMapping/>
  </p:clrMapOvr>
  <p:transition advTm="59096">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9B89E21F-ED4A-0226-7156-CAAE5C7F679D}"/>
              </a:ext>
            </a:extLst>
          </p:cNvPr>
          <p:cNvSpPr>
            <a:spLocks noGrp="1" noChangeArrowheads="1"/>
          </p:cNvSpPr>
          <p:nvPr>
            <p:ph type="title"/>
          </p:nvPr>
        </p:nvSpPr>
        <p:spPr/>
        <p:txBody>
          <a:bodyPr/>
          <a:lstStyle/>
          <a:p>
            <a:pPr eaLnBrk="1" hangingPunct="1"/>
            <a:r>
              <a:rPr sz="4000" dirty="0"/>
              <a:t>Metabolism</a:t>
            </a:r>
            <a:endParaRPr lang="en-US" altLang="en-US" sz="4000" dirty="0"/>
          </a:p>
        </p:txBody>
      </p:sp>
      <p:sp>
        <p:nvSpPr>
          <p:cNvPr id="21507" name="Content Placeholder 2">
            <a:extLst>
              <a:ext uri="{FF2B5EF4-FFF2-40B4-BE49-F238E27FC236}">
                <a16:creationId xmlns:a16="http://schemas.microsoft.com/office/drawing/2014/main" id="{E1E41BD8-65C9-C31C-2CED-AA0C21E2064A}"/>
              </a:ext>
            </a:extLst>
          </p:cNvPr>
          <p:cNvSpPr>
            <a:spLocks noGrp="1" noChangeArrowheads="1"/>
          </p:cNvSpPr>
          <p:nvPr>
            <p:ph idx="1"/>
          </p:nvPr>
        </p:nvSpPr>
        <p:spPr/>
        <p:txBody>
          <a:bodyPr/>
          <a:lstStyle/>
          <a:p>
            <a:pPr eaLnBrk="1" hangingPunct="1">
              <a:buFont typeface="Arial" pitchFamily="34" charset="0"/>
              <a:buChar char="•"/>
            </a:pPr>
            <a:r>
              <a:rPr sz="2000" dirty="0"/>
              <a:t>As a result of alcohol oxidation, hydrogen equivalents are formed, which through various reactions lead to the production of lactic acid, </a:t>
            </a:r>
            <a:r>
              <a:rPr sz="2000" dirty="0" err="1"/>
              <a:t>ketone</a:t>
            </a:r>
            <a:r>
              <a:rPr sz="2000" dirty="0"/>
              <a:t> bodies, and neutral fats.</a:t>
            </a:r>
          </a:p>
          <a:p>
            <a:pPr eaLnBrk="1" hangingPunct="1">
              <a:buFontTx/>
              <a:buNone/>
            </a:pPr>
            <a:endParaRPr lang="sr-Latn-RS" sz="2000" dirty="0"/>
          </a:p>
          <a:p>
            <a:pPr eaLnBrk="1" hangingPunct="1">
              <a:buFont typeface="Arial" pitchFamily="34" charset="0"/>
              <a:buChar char="•"/>
            </a:pPr>
            <a:r>
              <a:rPr lang="en-US" sz="2000" dirty="0"/>
              <a:t>The metabolism of alcohol also leads to the breakdown of glutathione, which induces oxidative stress, generates free radicals, and thereby damages the cell membrane.</a:t>
            </a:r>
            <a:endParaRPr lang="en-US" altLang="en-US" sz="2000" dirty="0"/>
          </a:p>
        </p:txBody>
      </p:sp>
    </p:spTree>
  </p:cSld>
  <p:clrMapOvr>
    <a:masterClrMapping/>
  </p:clrMapOvr>
  <p:transition advTm="28212">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21AA3009-108C-4F52-F091-0BD035AAD0C2}"/>
              </a:ext>
            </a:extLst>
          </p:cNvPr>
          <p:cNvSpPr>
            <a:spLocks noGrp="1" noChangeArrowheads="1"/>
          </p:cNvSpPr>
          <p:nvPr>
            <p:ph type="title"/>
          </p:nvPr>
        </p:nvSpPr>
        <p:spPr/>
        <p:txBody>
          <a:bodyPr/>
          <a:lstStyle/>
          <a:p>
            <a:pPr eaLnBrk="1" hangingPunct="1"/>
            <a:r>
              <a:rPr sz="4000" dirty="0"/>
              <a:t>Metabolism: female / male</a:t>
            </a:r>
            <a:endParaRPr lang="en-US" altLang="en-US" sz="4000" dirty="0"/>
          </a:p>
        </p:txBody>
      </p:sp>
      <p:sp>
        <p:nvSpPr>
          <p:cNvPr id="23555" name="Content Placeholder 2">
            <a:extLst>
              <a:ext uri="{FF2B5EF4-FFF2-40B4-BE49-F238E27FC236}">
                <a16:creationId xmlns:a16="http://schemas.microsoft.com/office/drawing/2014/main" id="{E6E565CE-824D-DBA3-AB86-F6E7B749D4F5}"/>
              </a:ext>
            </a:extLst>
          </p:cNvPr>
          <p:cNvSpPr>
            <a:spLocks noGrp="1" noChangeArrowheads="1"/>
          </p:cNvSpPr>
          <p:nvPr>
            <p:ph idx="1"/>
          </p:nvPr>
        </p:nvSpPr>
        <p:spPr/>
        <p:txBody>
          <a:bodyPr/>
          <a:lstStyle/>
          <a:p>
            <a:pPr eaLnBrk="1" hangingPunct="1">
              <a:buFont typeface="Arial" pitchFamily="34" charset="0"/>
              <a:buChar char="•"/>
            </a:pPr>
            <a:r>
              <a:rPr lang="en-US" sz="2000" dirty="0"/>
              <a:t>Alcohol is widely distributed throughout the body. </a:t>
            </a:r>
            <a:endParaRPr lang="sr-Latn-RS" sz="2000" dirty="0"/>
          </a:p>
          <a:p>
            <a:pPr eaLnBrk="1" hangingPunct="1">
              <a:buFontTx/>
              <a:buNone/>
            </a:pPr>
            <a:endParaRPr lang="sr-Latn-RS" sz="2000" dirty="0"/>
          </a:p>
          <a:p>
            <a:pPr eaLnBrk="1" hangingPunct="1">
              <a:buFont typeface="Arial" pitchFamily="34" charset="0"/>
              <a:buChar char="•"/>
            </a:pPr>
            <a:r>
              <a:rPr lang="en-US" sz="2000" dirty="0"/>
              <a:t>Considering that women have a lower percentage of water and a higher percentage of fat, alcohol concentrations in the blood are higher in women than in men. </a:t>
            </a:r>
            <a:endParaRPr lang="sr-Latn-RS" sz="2000" dirty="0"/>
          </a:p>
          <a:p>
            <a:pPr eaLnBrk="1" hangingPunct="1">
              <a:buFontTx/>
              <a:buNone/>
            </a:pPr>
            <a:endParaRPr lang="sr-Latn-RS" sz="2000" dirty="0"/>
          </a:p>
          <a:p>
            <a:pPr eaLnBrk="1" hangingPunct="1">
              <a:buFont typeface="Arial" pitchFamily="34" charset="0"/>
              <a:buChar char="•"/>
            </a:pPr>
            <a:r>
              <a:rPr lang="en-US" sz="2000" dirty="0"/>
              <a:t>Additionally, women have 20% lower activity of gastric alcohol </a:t>
            </a:r>
            <a:r>
              <a:rPr lang="en-US" sz="2000" dirty="0" err="1"/>
              <a:t>dehydrogenase</a:t>
            </a:r>
            <a:r>
              <a:rPr lang="en-US" sz="2000" dirty="0"/>
              <a:t> compared to men.</a:t>
            </a:r>
            <a:endParaRPr lang="en-US" altLang="en-US" sz="2000" dirty="0"/>
          </a:p>
        </p:txBody>
      </p:sp>
    </p:spTree>
  </p:cSld>
  <p:clrMapOvr>
    <a:masterClrMapping/>
  </p:clrMapOvr>
  <p:transition advTm="33421">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6CA8CED8-E887-4BA6-E318-37D0F64B7BFF}"/>
              </a:ext>
            </a:extLst>
          </p:cNvPr>
          <p:cNvSpPr>
            <a:spLocks noGrp="1" noChangeArrowheads="1"/>
          </p:cNvSpPr>
          <p:nvPr>
            <p:ph type="title"/>
          </p:nvPr>
        </p:nvSpPr>
        <p:spPr/>
        <p:txBody>
          <a:bodyPr/>
          <a:lstStyle/>
          <a:p>
            <a:pPr eaLnBrk="1" hangingPunct="1"/>
            <a:r>
              <a:rPr sz="4000" dirty="0"/>
              <a:t>Acute effects</a:t>
            </a:r>
            <a:endParaRPr lang="en-US" altLang="en-US" sz="4000" dirty="0"/>
          </a:p>
        </p:txBody>
      </p:sp>
      <p:sp>
        <p:nvSpPr>
          <p:cNvPr id="25603" name="Content Placeholder 2">
            <a:extLst>
              <a:ext uri="{FF2B5EF4-FFF2-40B4-BE49-F238E27FC236}">
                <a16:creationId xmlns:a16="http://schemas.microsoft.com/office/drawing/2014/main" id="{7D3F9561-F5D7-EE58-81DD-4E6B9D104CC6}"/>
              </a:ext>
            </a:extLst>
          </p:cNvPr>
          <p:cNvSpPr>
            <a:spLocks noGrp="1" noChangeArrowheads="1"/>
          </p:cNvSpPr>
          <p:nvPr>
            <p:ph sz="half" idx="1"/>
          </p:nvPr>
        </p:nvSpPr>
        <p:spPr/>
        <p:txBody>
          <a:bodyPr/>
          <a:lstStyle/>
          <a:p>
            <a:pPr eaLnBrk="1" hangingPunct="1">
              <a:buFontTx/>
              <a:buNone/>
            </a:pPr>
            <a:r>
              <a:rPr sz="2000" b="1" dirty="0"/>
              <a:t>Acute effects:</a:t>
            </a:r>
          </a:p>
          <a:p>
            <a:pPr eaLnBrk="1" hangingPunct="1">
              <a:buFont typeface="Arial" pitchFamily="34" charset="0"/>
              <a:buChar char="•"/>
            </a:pPr>
            <a:r>
              <a:rPr sz="2000" dirty="0"/>
              <a:t>Alcohol is rapidly absorbed through the oral cavity, stomach, and small intestine, and after consuming one drink, the maximum concentration of alcohol in the blood is reached after 60 minutes.</a:t>
            </a:r>
          </a:p>
          <a:p>
            <a:pPr eaLnBrk="1" hangingPunct="1">
              <a:buFont typeface="Arial" pitchFamily="34" charset="0"/>
              <a:buChar char="•"/>
            </a:pPr>
            <a:r>
              <a:rPr sz="2000" dirty="0"/>
              <a:t>Absorption is slowed down by the presence of food in the stomach, while it is accelerated by the intake of carbonated beverages.</a:t>
            </a:r>
            <a:endParaRPr lang="sr-Latn-RS" sz="2000" dirty="0"/>
          </a:p>
          <a:p>
            <a:pPr eaLnBrk="1" hangingPunct="1">
              <a:buFont typeface="Arial" pitchFamily="34" charset="0"/>
              <a:buChar char="•"/>
            </a:pPr>
            <a:endParaRPr lang="en-US" altLang="en-US" sz="2000" dirty="0"/>
          </a:p>
        </p:txBody>
      </p:sp>
      <p:pic>
        <p:nvPicPr>
          <p:cNvPr id="25604" name="Content Placeholder 4" descr="alk.png">
            <a:extLst>
              <a:ext uri="{FF2B5EF4-FFF2-40B4-BE49-F238E27FC236}">
                <a16:creationId xmlns:a16="http://schemas.microsoft.com/office/drawing/2014/main" id="{6E1F2ACD-768E-5C79-C535-6BAEC0BFDF30}"/>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800600" y="2133600"/>
            <a:ext cx="3886200" cy="2500313"/>
          </a:xfrm>
        </p:spPr>
      </p:pic>
    </p:spTree>
  </p:cSld>
  <p:clrMapOvr>
    <a:masterClrMapping/>
  </p:clrMapOvr>
  <p:transition advTm="24625">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B5A6750C-96C0-964D-F319-8F41E93F7909}"/>
              </a:ext>
            </a:extLst>
          </p:cNvPr>
          <p:cNvSpPr>
            <a:spLocks noGrp="1" noChangeArrowheads="1"/>
          </p:cNvSpPr>
          <p:nvPr>
            <p:ph type="title"/>
          </p:nvPr>
        </p:nvSpPr>
        <p:spPr/>
        <p:txBody>
          <a:bodyPr/>
          <a:lstStyle/>
          <a:p>
            <a:pPr eaLnBrk="1" hangingPunct="1"/>
            <a:r>
              <a:rPr sz="4000" dirty="0"/>
              <a:t>Honorable symptoms</a:t>
            </a:r>
            <a:endParaRPr lang="en-US" altLang="en-US" sz="4000" dirty="0"/>
          </a:p>
        </p:txBody>
      </p:sp>
      <p:sp>
        <p:nvSpPr>
          <p:cNvPr id="27651" name="Content Placeholder 2">
            <a:extLst>
              <a:ext uri="{FF2B5EF4-FFF2-40B4-BE49-F238E27FC236}">
                <a16:creationId xmlns:a16="http://schemas.microsoft.com/office/drawing/2014/main" id="{1787F4E5-6401-6B17-EA5E-CBE342C21104}"/>
              </a:ext>
            </a:extLst>
          </p:cNvPr>
          <p:cNvSpPr>
            <a:spLocks noGrp="1" noChangeArrowheads="1"/>
          </p:cNvSpPr>
          <p:nvPr>
            <p:ph idx="1"/>
          </p:nvPr>
        </p:nvSpPr>
        <p:spPr/>
        <p:txBody>
          <a:bodyPr/>
          <a:lstStyle/>
          <a:p>
            <a:pPr eaLnBrk="1" hangingPunct="1">
              <a:buFont typeface="Arial" pitchFamily="34" charset="0"/>
              <a:buChar char="•"/>
            </a:pPr>
            <a:r>
              <a:rPr lang="en-US" sz="2000" dirty="0"/>
              <a:t>The initial symptoms of alcohol intoxication include subjectively elevated mood, increased sociability, and </a:t>
            </a:r>
            <a:r>
              <a:rPr lang="en-US" sz="2000" dirty="0" err="1"/>
              <a:t>disinhibition</a:t>
            </a:r>
            <a:r>
              <a:rPr lang="en-US" sz="2000" dirty="0"/>
              <a:t>. </a:t>
            </a:r>
            <a:endParaRPr lang="sr-Latn-RS" sz="2000" dirty="0"/>
          </a:p>
          <a:p>
            <a:pPr eaLnBrk="1" hangingPunct="1">
              <a:buFont typeface="Arial" pitchFamily="34" charset="0"/>
              <a:buChar char="•"/>
            </a:pPr>
            <a:endParaRPr lang="sr-Latn-RS" sz="2000" dirty="0"/>
          </a:p>
          <a:p>
            <a:pPr eaLnBrk="1" hangingPunct="1">
              <a:buFont typeface="Arial" pitchFamily="34" charset="0"/>
              <a:buChar char="•"/>
            </a:pPr>
            <a:r>
              <a:rPr lang="en-US" sz="2000" dirty="0"/>
              <a:t>Continued consumption leads to labile mood, impaired judgment, aggressiveness, slurred speech, unsteady gait, and ataxia.</a:t>
            </a:r>
            <a:endParaRPr lang="sr-Latn-RS" sz="2000" dirty="0"/>
          </a:p>
          <a:p>
            <a:pPr eaLnBrk="1" hangingPunct="1">
              <a:buFont typeface="Arial" pitchFamily="34" charset="0"/>
              <a:buChar char="•"/>
            </a:pPr>
            <a:endParaRPr lang="sr-Latn-RS" sz="2000" dirty="0"/>
          </a:p>
          <a:p>
            <a:pPr eaLnBrk="1" hangingPunct="1">
              <a:buFont typeface="Arial" pitchFamily="34" charset="0"/>
              <a:buChar char="•"/>
            </a:pPr>
            <a:r>
              <a:rPr lang="en-US" sz="2000" dirty="0"/>
              <a:t> Alcohol is a CNS depressant, and high concentrations of alcohol lead to coma, respiratory depression, and death.</a:t>
            </a:r>
            <a:endParaRPr lang="en-US" altLang="en-US" sz="2000" dirty="0"/>
          </a:p>
        </p:txBody>
      </p:sp>
    </p:spTree>
  </p:cSld>
  <p:clrMapOvr>
    <a:masterClrMapping/>
  </p:clrMapOvr>
  <p:transition advTm="36615">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FCECFA2E-7D0A-468B-B38E-7DADFDC8FE6D}"/>
              </a:ext>
            </a:extLst>
          </p:cNvPr>
          <p:cNvSpPr>
            <a:spLocks noGrp="1" noChangeArrowheads="1"/>
          </p:cNvSpPr>
          <p:nvPr>
            <p:ph type="title"/>
          </p:nvPr>
        </p:nvSpPr>
        <p:spPr/>
        <p:txBody>
          <a:bodyPr/>
          <a:lstStyle/>
          <a:p>
            <a:pPr eaLnBrk="1" hangingPunct="1"/>
            <a:r>
              <a:rPr sz="4000" dirty="0"/>
              <a:t>Alcohol Absorption</a:t>
            </a:r>
            <a:endParaRPr lang="en-US" altLang="en-US" sz="4000" dirty="0"/>
          </a:p>
        </p:txBody>
      </p:sp>
      <p:sp>
        <p:nvSpPr>
          <p:cNvPr id="29699" name="Content Placeholder 2">
            <a:extLst>
              <a:ext uri="{FF2B5EF4-FFF2-40B4-BE49-F238E27FC236}">
                <a16:creationId xmlns:a16="http://schemas.microsoft.com/office/drawing/2014/main" id="{663EBBFA-6E3A-A8A6-520F-113E5CB2BAAA}"/>
              </a:ext>
            </a:extLst>
          </p:cNvPr>
          <p:cNvSpPr>
            <a:spLocks noGrp="1" noChangeArrowheads="1"/>
          </p:cNvSpPr>
          <p:nvPr>
            <p:ph idx="1"/>
          </p:nvPr>
        </p:nvSpPr>
        <p:spPr/>
        <p:txBody>
          <a:bodyPr/>
          <a:lstStyle/>
          <a:p>
            <a:pPr eaLnBrk="1" hangingPunct="1"/>
            <a:r>
              <a:rPr lang="en-US" altLang="en-US" sz="2000" dirty="0"/>
              <a:t>Fast absorption primarily occurs from the duodenum. </a:t>
            </a:r>
            <a:endParaRPr lang="sr-Latn-RS" altLang="en-US" sz="2000" dirty="0"/>
          </a:p>
          <a:p>
            <a:pPr eaLnBrk="1" hangingPunct="1"/>
            <a:r>
              <a:rPr lang="en-US" altLang="en-US" sz="2000" dirty="0"/>
              <a:t>The speed of absorption is extremely variable.</a:t>
            </a:r>
          </a:p>
          <a:p>
            <a:pPr eaLnBrk="1" hangingPunct="1"/>
            <a:endParaRPr lang="sr-Latn-RS" sz="2000" dirty="0"/>
          </a:p>
          <a:p>
            <a:pPr eaLnBrk="1" hangingPunct="1">
              <a:buNone/>
            </a:pPr>
            <a:r>
              <a:rPr lang="en-US" altLang="en-US" sz="2000" dirty="0"/>
              <a:t>The peak blood alcohol concentration (BAC) depends on the following factors:</a:t>
            </a:r>
            <a:endParaRPr lang="sr-Latn-RS" altLang="en-US" sz="2000" dirty="0"/>
          </a:p>
          <a:p>
            <a:pPr eaLnBrk="1" hangingPunct="1"/>
            <a:endParaRPr lang="en-US" altLang="en-US" sz="2000" dirty="0"/>
          </a:p>
          <a:p>
            <a:pPr eaLnBrk="1" hangingPunct="1">
              <a:buNone/>
            </a:pPr>
            <a:r>
              <a:rPr lang="en-US" altLang="en-US" sz="2000" dirty="0"/>
              <a:t>1. Quantity and concentration of alcohol in the drink</a:t>
            </a:r>
          </a:p>
          <a:p>
            <a:pPr eaLnBrk="1" hangingPunct="1">
              <a:buNone/>
            </a:pPr>
            <a:r>
              <a:rPr lang="en-US" altLang="en-US" sz="2000" dirty="0"/>
              <a:t>2. Rate of alcohol consumption</a:t>
            </a:r>
          </a:p>
          <a:p>
            <a:pPr eaLnBrk="1" hangingPunct="1">
              <a:buNone/>
            </a:pPr>
            <a:r>
              <a:rPr lang="en-US" altLang="en-US" sz="2000" dirty="0"/>
              <a:t>3. Food consumption</a:t>
            </a:r>
          </a:p>
          <a:p>
            <a:pPr eaLnBrk="1" hangingPunct="1">
              <a:buNone/>
            </a:pPr>
            <a:r>
              <a:rPr lang="en-US" altLang="en-US" sz="2000" dirty="0"/>
              <a:t>4. Gastric emptying and gastric metabolism</a:t>
            </a:r>
          </a:p>
          <a:p>
            <a:pPr eaLnBrk="1" hangingPunct="1">
              <a:buNone/>
            </a:pPr>
            <a:r>
              <a:rPr lang="en-US" altLang="en-US" sz="2000" dirty="0"/>
              <a:t>5. Hepatic first-pass metabolism</a:t>
            </a:r>
          </a:p>
          <a:p>
            <a:pPr eaLnBrk="1" hangingPunct="1"/>
            <a:endParaRPr lang="en-US" altLang="en-US" sz="2000" dirty="0"/>
          </a:p>
        </p:txBody>
      </p:sp>
    </p:spTree>
  </p:cSld>
  <p:clrMapOvr>
    <a:masterClrMapping/>
  </p:clrMapOvr>
  <p:transition advTm="26223">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70599370-6256-2003-908C-6D7F8E2F3D74}"/>
              </a:ext>
            </a:extLst>
          </p:cNvPr>
          <p:cNvSpPr>
            <a:spLocks noGrp="1" noChangeArrowheads="1"/>
          </p:cNvSpPr>
          <p:nvPr>
            <p:ph type="title"/>
          </p:nvPr>
        </p:nvSpPr>
        <p:spPr/>
        <p:txBody>
          <a:bodyPr/>
          <a:lstStyle/>
          <a:p>
            <a:pPr eaLnBrk="1" hangingPunct="1"/>
            <a:r>
              <a:rPr sz="4000" dirty="0"/>
              <a:t>Tolerance</a:t>
            </a:r>
            <a:endParaRPr lang="en-US" altLang="en-US" sz="4000" dirty="0"/>
          </a:p>
        </p:txBody>
      </p:sp>
      <p:sp>
        <p:nvSpPr>
          <p:cNvPr id="31747" name="Content Placeholder 2">
            <a:extLst>
              <a:ext uri="{FF2B5EF4-FFF2-40B4-BE49-F238E27FC236}">
                <a16:creationId xmlns:a16="http://schemas.microsoft.com/office/drawing/2014/main" id="{6BB8F060-2C9A-EE5E-134F-82A832717B1E}"/>
              </a:ext>
            </a:extLst>
          </p:cNvPr>
          <p:cNvSpPr>
            <a:spLocks noGrp="1" noChangeArrowheads="1"/>
          </p:cNvSpPr>
          <p:nvPr>
            <p:ph idx="1"/>
          </p:nvPr>
        </p:nvSpPr>
        <p:spPr/>
        <p:txBody>
          <a:bodyPr/>
          <a:lstStyle/>
          <a:p>
            <a:pPr eaLnBrk="1" hangingPunct="1">
              <a:buFont typeface="Arial" pitchFamily="34" charset="0"/>
              <a:buChar char="•"/>
            </a:pPr>
            <a:r>
              <a:rPr sz="2000" b="1" dirty="0"/>
              <a:t>Tolerance</a:t>
            </a:r>
            <a:r>
              <a:rPr sz="2000" dirty="0"/>
              <a:t>: a phenomenon of reduced effect with prolonged exposure to a psychoactive substance (alcohol)</a:t>
            </a:r>
            <a:r>
              <a:rPr lang="sr-Latn-RS" sz="2000" dirty="0"/>
              <a:t>.</a:t>
            </a:r>
          </a:p>
          <a:p>
            <a:pPr eaLnBrk="1" hangingPunct="1">
              <a:buFont typeface="Arial" pitchFamily="34" charset="0"/>
              <a:buChar char="•"/>
            </a:pPr>
            <a:endParaRPr sz="2000" dirty="0"/>
          </a:p>
          <a:p>
            <a:pPr eaLnBrk="1" hangingPunct="1">
              <a:buFont typeface="Arial" pitchFamily="34" charset="0"/>
              <a:buChar char="•"/>
            </a:pPr>
            <a:r>
              <a:rPr sz="2000" b="1" dirty="0"/>
              <a:t>Acute tolerance</a:t>
            </a:r>
            <a:r>
              <a:rPr sz="2000" dirty="0"/>
              <a:t>: during a certain time period after alcohol intake - larger quantities of alcohol are needed for a person to be intoxicated (tolerance increases in the early stages of the disease)</a:t>
            </a:r>
            <a:r>
              <a:rPr lang="sr-Latn-RS" sz="2000" dirty="0"/>
              <a:t>.</a:t>
            </a:r>
          </a:p>
          <a:p>
            <a:pPr eaLnBrk="1" hangingPunct="1">
              <a:buFont typeface="Arial" pitchFamily="34" charset="0"/>
              <a:buChar char="•"/>
            </a:pPr>
            <a:endParaRPr sz="2000" dirty="0"/>
          </a:p>
          <a:p>
            <a:pPr eaLnBrk="1" hangingPunct="1">
              <a:buFont typeface="Arial" pitchFamily="34" charset="0"/>
              <a:buChar char="•"/>
            </a:pPr>
            <a:r>
              <a:rPr sz="2000" b="1" dirty="0"/>
              <a:t>Chronic tolerance</a:t>
            </a:r>
            <a:r>
              <a:rPr sz="2000" dirty="0"/>
              <a:t>: repeated intake of the substance, where smaller quantities of alcohol are needed for a person to be intoxicated (tolerance decreases in the later stages of the disease)</a:t>
            </a:r>
            <a:r>
              <a:rPr lang="sr-Latn-RS" sz="2000" dirty="0"/>
              <a:t>.</a:t>
            </a:r>
          </a:p>
          <a:p>
            <a:pPr eaLnBrk="1" hangingPunct="1">
              <a:buFont typeface="Arial" pitchFamily="34" charset="0"/>
              <a:buChar char="•"/>
            </a:pPr>
            <a:endParaRPr lang="sr-Latn-RS" altLang="en-US" sz="2000" dirty="0"/>
          </a:p>
          <a:p>
            <a:endParaRPr lang="sr-Latn-RS" sz="2000" dirty="0"/>
          </a:p>
          <a:p>
            <a:pPr eaLnBrk="1" hangingPunct="1">
              <a:buFont typeface="Arial" pitchFamily="34" charset="0"/>
              <a:buChar char="•"/>
            </a:pPr>
            <a:endParaRPr lang="en-US" altLang="en-US" sz="2000" dirty="0"/>
          </a:p>
        </p:txBody>
      </p:sp>
    </p:spTree>
  </p:cSld>
  <p:clrMapOvr>
    <a:masterClrMapping/>
  </p:clrMapOvr>
  <p:transition advTm="48326">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A8041FD2-E2DD-311C-C7C7-8E164FC29811}"/>
              </a:ext>
            </a:extLst>
          </p:cNvPr>
          <p:cNvSpPr>
            <a:spLocks noGrp="1" noChangeArrowheads="1"/>
          </p:cNvSpPr>
          <p:nvPr>
            <p:ph type="title"/>
          </p:nvPr>
        </p:nvSpPr>
        <p:spPr/>
        <p:txBody>
          <a:bodyPr/>
          <a:lstStyle/>
          <a:p>
            <a:pPr eaLnBrk="1" hangingPunct="1"/>
            <a:r>
              <a:rPr sz="4000" dirty="0"/>
              <a:t>Tolerance</a:t>
            </a:r>
            <a:endParaRPr lang="en-US" altLang="en-US" sz="4000" dirty="0"/>
          </a:p>
        </p:txBody>
      </p:sp>
      <p:sp>
        <p:nvSpPr>
          <p:cNvPr id="33795" name="Content Placeholder 2">
            <a:extLst>
              <a:ext uri="{FF2B5EF4-FFF2-40B4-BE49-F238E27FC236}">
                <a16:creationId xmlns:a16="http://schemas.microsoft.com/office/drawing/2014/main" id="{B39E6F74-A355-559D-0A6E-06112E390100}"/>
              </a:ext>
            </a:extLst>
          </p:cNvPr>
          <p:cNvSpPr>
            <a:spLocks noGrp="1" noChangeArrowheads="1"/>
          </p:cNvSpPr>
          <p:nvPr>
            <p:ph idx="1"/>
          </p:nvPr>
        </p:nvSpPr>
        <p:spPr/>
        <p:txBody>
          <a:bodyPr/>
          <a:lstStyle/>
          <a:p>
            <a:pPr eaLnBrk="1" hangingPunct="1"/>
            <a:r>
              <a:rPr sz="2000" b="1" dirty="0"/>
              <a:t>Why is tolerance to alcohol important?</a:t>
            </a:r>
            <a:endParaRPr lang="sr-Latn-RS" sz="2000" b="1" dirty="0"/>
          </a:p>
          <a:p>
            <a:pPr eaLnBrk="1" hangingPunct="1">
              <a:buNone/>
            </a:pPr>
            <a:r>
              <a:rPr sz="2000" dirty="0"/>
              <a:t/>
            </a:r>
            <a:br>
              <a:rPr sz="2000" dirty="0"/>
            </a:br>
            <a:r>
              <a:rPr sz="2000" dirty="0"/>
              <a:t>- It is one of the determinants of increased alcohol intake</a:t>
            </a:r>
            <a:r>
              <a:rPr lang="sr-Latn-RS" sz="2000" dirty="0"/>
              <a:t>.</a:t>
            </a:r>
            <a:r>
              <a:rPr sz="2000" dirty="0"/>
              <a:t/>
            </a:r>
            <a:br>
              <a:rPr sz="2000" dirty="0"/>
            </a:br>
            <a:r>
              <a:rPr sz="2000" dirty="0"/>
              <a:t>- Maintains or aggravates alcohol dependence</a:t>
            </a:r>
            <a:r>
              <a:rPr lang="sr-Latn-RS" sz="2000" dirty="0"/>
              <a:t>.</a:t>
            </a:r>
            <a:r>
              <a:rPr sz="2000" dirty="0"/>
              <a:t/>
            </a:r>
            <a:br>
              <a:rPr sz="2000" dirty="0"/>
            </a:br>
            <a:r>
              <a:rPr sz="2000" dirty="0"/>
              <a:t>- Increases the risk of organic complications of alcoholism</a:t>
            </a:r>
            <a:r>
              <a:rPr lang="sr-Latn-RS" sz="2000" dirty="0"/>
              <a:t>.</a:t>
            </a:r>
            <a:r>
              <a:rPr sz="2000" dirty="0"/>
              <a:t/>
            </a:r>
            <a:br>
              <a:rPr sz="2000" dirty="0"/>
            </a:br>
            <a:r>
              <a:rPr sz="2000" dirty="0"/>
              <a:t>- Diagnostic criteria for alcoholism in ICD-10 and DSM-V</a:t>
            </a:r>
            <a:r>
              <a:rPr lang="sr-Latn-RS" sz="2000" dirty="0"/>
              <a:t>.</a:t>
            </a:r>
            <a:r>
              <a:rPr sz="2000" dirty="0"/>
              <a:t/>
            </a:r>
            <a:br>
              <a:rPr sz="2000" dirty="0"/>
            </a:br>
            <a:r>
              <a:rPr sz="2000" dirty="0"/>
              <a:t>- Cross-tolerance with other CNS depressants</a:t>
            </a:r>
            <a:r>
              <a:rPr lang="sr-Latn-RS" sz="2000" dirty="0"/>
              <a:t>.</a:t>
            </a:r>
            <a:r>
              <a:rPr sz="2000" dirty="0"/>
              <a:t/>
            </a:r>
            <a:br>
              <a:rPr sz="2000" dirty="0"/>
            </a:br>
            <a:r>
              <a:rPr sz="2000" dirty="0"/>
              <a:t>- There is a genetic predisposition</a:t>
            </a:r>
            <a:r>
              <a:rPr lang="sr-Latn-RS" sz="2000" dirty="0"/>
              <a:t>.</a:t>
            </a:r>
            <a:r>
              <a:rPr sz="2000" dirty="0"/>
              <a:t/>
            </a:r>
            <a:br>
              <a:rPr sz="2000" dirty="0"/>
            </a:br>
            <a:r>
              <a:rPr sz="2000" dirty="0"/>
              <a:t>- Low tolerance indicates alcoholism</a:t>
            </a:r>
            <a:r>
              <a:rPr lang="sr-Latn-RS" sz="2000" dirty="0"/>
              <a:t>.</a:t>
            </a:r>
          </a:p>
          <a:p>
            <a:endParaRPr lang="sr-Latn-RS" sz="2000" dirty="0"/>
          </a:p>
          <a:p>
            <a:pPr eaLnBrk="1" hangingPunct="1">
              <a:buNone/>
            </a:pPr>
            <a:endParaRPr lang="en-US" altLang="en-US" sz="2000" dirty="0"/>
          </a:p>
        </p:txBody>
      </p:sp>
    </p:spTree>
  </p:cSld>
  <p:clrMapOvr>
    <a:masterClrMapping/>
  </p:clrMapOvr>
  <p:transition advTm="54110">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909B85B7-9261-88EE-EE50-F9F99BBC2052}"/>
              </a:ext>
            </a:extLst>
          </p:cNvPr>
          <p:cNvSpPr>
            <a:spLocks noGrp="1" noChangeArrowheads="1"/>
          </p:cNvSpPr>
          <p:nvPr>
            <p:ph type="title"/>
          </p:nvPr>
        </p:nvSpPr>
        <p:spPr/>
        <p:txBody>
          <a:bodyPr/>
          <a:lstStyle/>
          <a:p>
            <a:pPr eaLnBrk="1" hangingPunct="1"/>
            <a:r>
              <a:rPr sz="4000" dirty="0"/>
              <a:t>Alcohol as a </a:t>
            </a:r>
            <a:r>
              <a:rPr lang="sr-Latn-RS" sz="4000" dirty="0"/>
              <a:t>"r</a:t>
            </a:r>
            <a:r>
              <a:rPr sz="4000" dirty="0" err="1"/>
              <a:t>einforcer</a:t>
            </a:r>
            <a:r>
              <a:rPr lang="sr-Latn-RS" sz="4000" dirty="0"/>
              <a:t>"</a:t>
            </a:r>
            <a:endParaRPr lang="sr-Latn-CS" altLang="en-US" sz="4000" dirty="0"/>
          </a:p>
        </p:txBody>
      </p:sp>
      <p:sp>
        <p:nvSpPr>
          <p:cNvPr id="35843" name="Content Placeholder 2">
            <a:extLst>
              <a:ext uri="{FF2B5EF4-FFF2-40B4-BE49-F238E27FC236}">
                <a16:creationId xmlns:a16="http://schemas.microsoft.com/office/drawing/2014/main" id="{69E4628A-3E9E-5513-7549-925CB819147D}"/>
              </a:ext>
            </a:extLst>
          </p:cNvPr>
          <p:cNvSpPr>
            <a:spLocks noGrp="1" noChangeArrowheads="1"/>
          </p:cNvSpPr>
          <p:nvPr>
            <p:ph idx="1"/>
          </p:nvPr>
        </p:nvSpPr>
        <p:spPr/>
        <p:txBody>
          <a:bodyPr/>
          <a:lstStyle/>
          <a:p>
            <a:pPr eaLnBrk="1" hangingPunct="1">
              <a:buFont typeface="Arial" pitchFamily="34" charset="0"/>
              <a:buChar char="•"/>
            </a:pPr>
            <a:r>
              <a:rPr lang="en-US" altLang="en-US" sz="2000" dirty="0"/>
              <a:t>"</a:t>
            </a:r>
            <a:r>
              <a:rPr lang="en-US" altLang="en-US" sz="2000" dirty="0" err="1"/>
              <a:t>Reinforcer</a:t>
            </a:r>
            <a:r>
              <a:rPr lang="en-US" altLang="en-US" sz="2000" dirty="0"/>
              <a:t>": a substance whose pharmacological effects compel the user to continue consumption.</a:t>
            </a:r>
          </a:p>
          <a:p>
            <a:pPr eaLnBrk="1" hangingPunct="1">
              <a:buFont typeface="Arial" pitchFamily="34" charset="0"/>
              <a:buChar char="•"/>
            </a:pPr>
            <a:endParaRPr lang="en-US" altLang="en-US" sz="2000" dirty="0"/>
          </a:p>
          <a:p>
            <a:pPr eaLnBrk="1" hangingPunct="1">
              <a:buFont typeface="Arial" pitchFamily="34" charset="0"/>
              <a:buChar char="•"/>
            </a:pPr>
            <a:r>
              <a:rPr lang="en-US" altLang="en-US" sz="2000" dirty="0"/>
              <a:t>Positive reward effects:</a:t>
            </a:r>
          </a:p>
          <a:p>
            <a:pPr eaLnBrk="1" hangingPunct="1">
              <a:buNone/>
            </a:pPr>
            <a:r>
              <a:rPr lang="en-US" altLang="en-US" sz="2000" dirty="0"/>
              <a:t>- Increase in pleasure</a:t>
            </a:r>
          </a:p>
          <a:p>
            <a:pPr eaLnBrk="1" hangingPunct="1">
              <a:buNone/>
            </a:pPr>
            <a:r>
              <a:rPr lang="en-US" altLang="en-US" sz="2000" dirty="0"/>
              <a:t>- Enhancement (disruption) of awareness</a:t>
            </a:r>
          </a:p>
          <a:p>
            <a:pPr eaLnBrk="1" hangingPunct="1">
              <a:buNone/>
            </a:pPr>
            <a:r>
              <a:rPr lang="en-US" altLang="en-US" sz="2000" dirty="0"/>
              <a:t>- Approval from the environment (with similar habits)</a:t>
            </a:r>
          </a:p>
          <a:p>
            <a:pPr eaLnBrk="1" hangingPunct="1">
              <a:buFont typeface="Arial" pitchFamily="34" charset="0"/>
              <a:buChar char="•"/>
            </a:pPr>
            <a:endParaRPr lang="en-US" altLang="en-US" sz="2000" dirty="0"/>
          </a:p>
          <a:p>
            <a:pPr eaLnBrk="1" hangingPunct="1">
              <a:buFont typeface="Arial" pitchFamily="34" charset="0"/>
              <a:buChar char="•"/>
            </a:pPr>
            <a:r>
              <a:rPr lang="en-US" altLang="en-US" sz="2000" dirty="0"/>
              <a:t>Negative reward effects:</a:t>
            </a:r>
          </a:p>
          <a:p>
            <a:pPr eaLnBrk="1" hangingPunct="1">
              <a:buNone/>
            </a:pPr>
            <a:r>
              <a:rPr lang="en-US" altLang="en-US" sz="2000" dirty="0"/>
              <a:t>- Relief from stress and negative emotions</a:t>
            </a:r>
          </a:p>
          <a:p>
            <a:pPr eaLnBrk="1" hangingPunct="1">
              <a:buNone/>
            </a:pPr>
            <a:r>
              <a:rPr lang="en-US" altLang="en-US" sz="2000" dirty="0"/>
              <a:t>- Relief from withdrawal symptoms</a:t>
            </a:r>
          </a:p>
        </p:txBody>
      </p:sp>
    </p:spTree>
  </p:cSld>
  <p:clrMapOvr>
    <a:masterClrMapping/>
  </p:clrMapOvr>
  <p:transition advTm="42975">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
            <a:extLst>
              <a:ext uri="{FF2B5EF4-FFF2-40B4-BE49-F238E27FC236}">
                <a16:creationId xmlns:a16="http://schemas.microsoft.com/office/drawing/2014/main" id="{EEF7BD5A-D641-7B82-C925-93E36207FD5B}"/>
              </a:ext>
            </a:extLst>
          </p:cNvPr>
          <p:cNvSpPr>
            <a:spLocks noChangeArrowheads="1"/>
          </p:cNvSpPr>
          <p:nvPr/>
        </p:nvSpPr>
        <p:spPr bwMode="auto">
          <a:xfrm>
            <a:off x="1482725" y="1890713"/>
            <a:ext cx="6024563" cy="41544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37891" name="Rectangle 8">
            <a:extLst>
              <a:ext uri="{FF2B5EF4-FFF2-40B4-BE49-F238E27FC236}">
                <a16:creationId xmlns:a16="http://schemas.microsoft.com/office/drawing/2014/main" id="{ABDD7101-4DDB-715E-748D-7A4F1953A28A}"/>
              </a:ext>
            </a:extLst>
          </p:cNvPr>
          <p:cNvSpPr>
            <a:spLocks noChangeArrowheads="1"/>
          </p:cNvSpPr>
          <p:nvPr/>
        </p:nvSpPr>
        <p:spPr bwMode="auto">
          <a:xfrm>
            <a:off x="1482725" y="1890713"/>
            <a:ext cx="6029325" cy="41608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pic>
        <p:nvPicPr>
          <p:cNvPr id="37892" name="Picture 9">
            <a:extLst>
              <a:ext uri="{FF2B5EF4-FFF2-40B4-BE49-F238E27FC236}">
                <a16:creationId xmlns:a16="http://schemas.microsoft.com/office/drawing/2014/main" id="{ED102741-E0BE-6F5A-A87D-7FCCA9534C2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1981200"/>
            <a:ext cx="6183313"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Rectangle 2">
            <a:extLst>
              <a:ext uri="{FF2B5EF4-FFF2-40B4-BE49-F238E27FC236}">
                <a16:creationId xmlns:a16="http://schemas.microsoft.com/office/drawing/2014/main" id="{F3BD06E2-A64B-593B-D53B-C9A821EBBE86}"/>
              </a:ext>
            </a:extLst>
          </p:cNvPr>
          <p:cNvSpPr>
            <a:spLocks noGrp="1" noChangeArrowheads="1"/>
          </p:cNvSpPr>
          <p:nvPr>
            <p:ph type="title"/>
          </p:nvPr>
        </p:nvSpPr>
        <p:spPr>
          <a:xfrm>
            <a:off x="387350" y="381000"/>
            <a:ext cx="8369300" cy="1143000"/>
          </a:xfrm>
        </p:spPr>
        <p:txBody>
          <a:bodyPr/>
          <a:lstStyle/>
          <a:p>
            <a:pPr eaLnBrk="1" hangingPunct="1"/>
            <a:r>
              <a:rPr sz="4000" dirty="0"/>
              <a:t>Alcohol as a CNS </a:t>
            </a:r>
            <a:r>
              <a:rPr sz="4000" dirty="0" err="1"/>
              <a:t>Reinforcer</a:t>
            </a:r>
            <a:endParaRPr lang="en-US" altLang="en-US" sz="4000" dirty="0"/>
          </a:p>
        </p:txBody>
      </p:sp>
      <p:sp>
        <p:nvSpPr>
          <p:cNvPr id="37894" name="Rectangle 5">
            <a:extLst>
              <a:ext uri="{FF2B5EF4-FFF2-40B4-BE49-F238E27FC236}">
                <a16:creationId xmlns:a16="http://schemas.microsoft.com/office/drawing/2014/main" id="{C64C9D76-A11D-44DD-25AE-C818F58965D6}"/>
              </a:ext>
            </a:extLst>
          </p:cNvPr>
          <p:cNvSpPr>
            <a:spLocks noChangeArrowheads="1"/>
          </p:cNvSpPr>
          <p:nvPr/>
        </p:nvSpPr>
        <p:spPr bwMode="auto">
          <a:xfrm>
            <a:off x="7848600" y="5486400"/>
            <a:ext cx="271463" cy="433388"/>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lg" len="sm"/>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37895" name="Rectangle 6">
            <a:extLst>
              <a:ext uri="{FF2B5EF4-FFF2-40B4-BE49-F238E27FC236}">
                <a16:creationId xmlns:a16="http://schemas.microsoft.com/office/drawing/2014/main" id="{B47E69D5-66CC-3FD4-67B2-9C08A8F87227}"/>
              </a:ext>
            </a:extLst>
          </p:cNvPr>
          <p:cNvSpPr>
            <a:spLocks noChangeArrowheads="1"/>
          </p:cNvSpPr>
          <p:nvPr/>
        </p:nvSpPr>
        <p:spPr bwMode="auto">
          <a:xfrm>
            <a:off x="1752600" y="6248400"/>
            <a:ext cx="85471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lg" len="sm"/>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sz="2000" dirty="0"/>
              <a:t>Activation of the </a:t>
            </a:r>
            <a:r>
              <a:rPr sz="2000" dirty="0" err="1"/>
              <a:t>mesocorticolimbic</a:t>
            </a:r>
            <a:r>
              <a:rPr sz="2000" dirty="0"/>
              <a:t> system</a:t>
            </a:r>
            <a:endParaRPr lang="en-US" altLang="en-US" sz="2000" dirty="0"/>
          </a:p>
        </p:txBody>
      </p:sp>
    </p:spTree>
  </p:cSld>
  <p:clrMapOvr>
    <a:masterClrMapping/>
  </p:clrMapOvr>
  <p:transition advTm="22417">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FBBBDF51-DA6F-BD9F-C338-F9CCBA25645A}"/>
              </a:ext>
            </a:extLst>
          </p:cNvPr>
          <p:cNvSpPr>
            <a:spLocks noGrp="1" noChangeArrowheads="1"/>
          </p:cNvSpPr>
          <p:nvPr>
            <p:ph type="title"/>
          </p:nvPr>
        </p:nvSpPr>
        <p:spPr/>
        <p:txBody>
          <a:bodyPr/>
          <a:lstStyle/>
          <a:p>
            <a:r>
              <a:rPr sz="1800" dirty="0"/>
              <a:t>Source: OECD Health Statistics 2020, WHO Global Information System on Alcohol and Health for Belgium, Germany, Greece, Italy, Latvia, Portugal, and non-OECD </a:t>
            </a:r>
            <a:r>
              <a:rPr sz="1600" dirty="0"/>
              <a:t>countries.</a:t>
            </a:r>
          </a:p>
        </p:txBody>
      </p:sp>
      <p:pic>
        <p:nvPicPr>
          <p:cNvPr id="3075" name="Content Placeholder 3" descr="image8.png">
            <a:extLst>
              <a:ext uri="{FF2B5EF4-FFF2-40B4-BE49-F238E27FC236}">
                <a16:creationId xmlns:a16="http://schemas.microsoft.com/office/drawing/2014/main" id="{EFBA9820-E14E-4191-FF59-36A49B10AB19}"/>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457200" y="2279650"/>
            <a:ext cx="8229600" cy="3167063"/>
          </a:xfrm>
        </p:spPr>
      </p:pic>
    </p:spTree>
  </p:cSld>
  <p:clrMapOvr>
    <a:masterClrMapping/>
  </p:clrMapOvr>
  <p:transition advTm="87025">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6C693353-1D66-5D31-FBF8-7EEFA813D48A}"/>
              </a:ext>
            </a:extLst>
          </p:cNvPr>
          <p:cNvSpPr>
            <a:spLocks noGrp="1" noChangeArrowheads="1"/>
          </p:cNvSpPr>
          <p:nvPr>
            <p:ph type="title"/>
          </p:nvPr>
        </p:nvSpPr>
        <p:spPr/>
        <p:txBody>
          <a:bodyPr/>
          <a:lstStyle/>
          <a:p>
            <a:pPr eaLnBrk="1" hangingPunct="1"/>
            <a:r>
              <a:rPr lang="sr-Latn-RS" altLang="en-US" sz="4000" dirty="0"/>
              <a:t>Proof</a:t>
            </a:r>
            <a:endParaRPr lang="en-US" altLang="en-US" sz="4000" dirty="0"/>
          </a:p>
        </p:txBody>
      </p:sp>
      <p:sp>
        <p:nvSpPr>
          <p:cNvPr id="39939" name="Content Placeholder 2">
            <a:extLst>
              <a:ext uri="{FF2B5EF4-FFF2-40B4-BE49-F238E27FC236}">
                <a16:creationId xmlns:a16="http://schemas.microsoft.com/office/drawing/2014/main" id="{F30E400C-FDE1-4FE3-9B66-AE76C64766AA}"/>
              </a:ext>
            </a:extLst>
          </p:cNvPr>
          <p:cNvSpPr>
            <a:spLocks noGrp="1" noChangeArrowheads="1"/>
          </p:cNvSpPr>
          <p:nvPr>
            <p:ph idx="1"/>
          </p:nvPr>
        </p:nvSpPr>
        <p:spPr/>
        <p:txBody>
          <a:bodyPr/>
          <a:lstStyle/>
          <a:p>
            <a:pPr eaLnBrk="1" hangingPunct="1"/>
            <a:r>
              <a:rPr lang="en-US" altLang="en-US" sz="2000" dirty="0"/>
              <a:t>Animal models - alcohol preferences:</a:t>
            </a:r>
          </a:p>
          <a:p>
            <a:pPr eaLnBrk="1" hangingPunct="1">
              <a:buNone/>
            </a:pPr>
            <a:r>
              <a:rPr lang="en-US" altLang="en-US" sz="2000" dirty="0"/>
              <a:t>- Selectively bred species show differences in limbic structure and neurotransmitter function at birth.</a:t>
            </a:r>
            <a:endParaRPr lang="sr-Latn-RS" altLang="en-US" sz="2000" dirty="0"/>
          </a:p>
          <a:p>
            <a:pPr eaLnBrk="1" hangingPunct="1"/>
            <a:endParaRPr lang="en-US" altLang="en-US" sz="2000" dirty="0"/>
          </a:p>
          <a:p>
            <a:pPr eaLnBrk="1" hangingPunct="1"/>
            <a:r>
              <a:rPr lang="en-US" altLang="en-US" sz="2000" dirty="0"/>
              <a:t>Animal models - self-administration:</a:t>
            </a:r>
          </a:p>
          <a:p>
            <a:pPr eaLnBrk="1" hangingPunct="1">
              <a:buNone/>
            </a:pPr>
            <a:r>
              <a:rPr lang="en-US" altLang="en-US" sz="2000" dirty="0"/>
              <a:t>- Animals trained to chronically self-administer alcohol show differences in the neurotransmitter profile of the </a:t>
            </a:r>
            <a:r>
              <a:rPr lang="en-US" altLang="en-US" sz="2000" dirty="0" err="1"/>
              <a:t>mesolimbic</a:t>
            </a:r>
            <a:r>
              <a:rPr lang="en-US" altLang="en-US" sz="2000" dirty="0"/>
              <a:t> system.</a:t>
            </a:r>
          </a:p>
          <a:p>
            <a:pPr eaLnBrk="1" hangingPunct="1">
              <a:buNone/>
            </a:pPr>
            <a:r>
              <a:rPr lang="en-US" altLang="en-US" sz="2000" dirty="0"/>
              <a:t>- Animals will frequently press a lever for intracranial injection of alcohol.</a:t>
            </a:r>
          </a:p>
        </p:txBody>
      </p:sp>
    </p:spTree>
  </p:cSld>
  <p:clrMapOvr>
    <a:masterClrMapping/>
  </p:clrMapOvr>
  <p:transition advTm="38363">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9B09C172-8566-D7CA-5A85-3030EC9513F4}"/>
              </a:ext>
            </a:extLst>
          </p:cNvPr>
          <p:cNvSpPr>
            <a:spLocks noGrp="1" noChangeArrowheads="1"/>
          </p:cNvSpPr>
          <p:nvPr>
            <p:ph type="title"/>
          </p:nvPr>
        </p:nvSpPr>
        <p:spPr/>
        <p:txBody>
          <a:bodyPr/>
          <a:lstStyle/>
          <a:p>
            <a:r>
              <a:rPr sz="4000" dirty="0"/>
              <a:t>Animal model</a:t>
            </a:r>
            <a:endParaRPr lang="en-US" altLang="en-US" sz="4000" dirty="0"/>
          </a:p>
        </p:txBody>
      </p:sp>
      <p:pic>
        <p:nvPicPr>
          <p:cNvPr id="41987" name="Content Placeholder 7" descr="DialoguesClinNeurosci-19-247-g001.jpg">
            <a:extLst>
              <a:ext uri="{FF2B5EF4-FFF2-40B4-BE49-F238E27FC236}">
                <a16:creationId xmlns:a16="http://schemas.microsoft.com/office/drawing/2014/main" id="{EBE9FBBC-1B4C-1325-CC65-13981BFE09F0}"/>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800600" y="1524000"/>
            <a:ext cx="4024313" cy="3733800"/>
          </a:xfrm>
        </p:spPr>
      </p:pic>
      <p:sp>
        <p:nvSpPr>
          <p:cNvPr id="41988" name="Content Placeholder 6">
            <a:extLst>
              <a:ext uri="{FF2B5EF4-FFF2-40B4-BE49-F238E27FC236}">
                <a16:creationId xmlns:a16="http://schemas.microsoft.com/office/drawing/2014/main" id="{CC6D9ABA-7FE2-DF3A-7DEA-3B67B5876197}"/>
              </a:ext>
            </a:extLst>
          </p:cNvPr>
          <p:cNvSpPr>
            <a:spLocks noGrp="1" noChangeArrowheads="1"/>
          </p:cNvSpPr>
          <p:nvPr>
            <p:ph sz="half" idx="1"/>
          </p:nvPr>
        </p:nvSpPr>
        <p:spPr>
          <a:xfrm>
            <a:off x="457200" y="1295400"/>
            <a:ext cx="4267200" cy="4830763"/>
          </a:xfrm>
        </p:spPr>
        <p:txBody>
          <a:bodyPr/>
          <a:lstStyle/>
          <a:p>
            <a:r>
              <a:rPr sz="1800" dirty="0"/>
              <a:t>Grimm et al.-training a mouse to use a psychoactive substance</a:t>
            </a:r>
            <a:r>
              <a:rPr lang="sr-Latn-RS" sz="1800" dirty="0"/>
              <a:t>.</a:t>
            </a:r>
            <a:endParaRPr sz="1800" dirty="0"/>
          </a:p>
          <a:p>
            <a:r>
              <a:rPr sz="1800" dirty="0"/>
              <a:t>There is a manifestation of the improvement of all addiction phenomena - craving, tolerance changes, physical and psychological dependence.</a:t>
            </a:r>
          </a:p>
          <a:p>
            <a:r>
              <a:rPr sz="1800" dirty="0"/>
              <a:t>Physical dependence occurs with the appearance of an abstinence syndrome that occurs after a sudden cessation of alcohol intake (</a:t>
            </a:r>
            <a:r>
              <a:rPr sz="1800" dirty="0" err="1"/>
              <a:t>hyperexcitability</a:t>
            </a:r>
            <a:r>
              <a:rPr sz="1800" dirty="0"/>
              <a:t>, toxic psychosis and delirium tremens in severe cases</a:t>
            </a:r>
            <a:r>
              <a:rPr lang="sr-Latn-RS" sz="1800" dirty="0"/>
              <a:t>.</a:t>
            </a:r>
            <a:endParaRPr sz="1800" dirty="0"/>
          </a:p>
          <a:p>
            <a:r>
              <a:rPr sz="1800" dirty="0"/>
              <a:t>Psychic dependence is a compulsive desire to experience the positive effects of alcohol and avoid the negative ones (withdrawal crisis, craving...).</a:t>
            </a:r>
            <a:endParaRPr lang="en-US" altLang="en-US" sz="1800" dirty="0"/>
          </a:p>
        </p:txBody>
      </p:sp>
    </p:spTree>
  </p:cSld>
  <p:clrMapOvr>
    <a:masterClrMapping/>
  </p:clrMapOvr>
  <p:transition advTm="59912">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D3AF9FBD-DA51-B053-0237-CC8C542E27C1}"/>
              </a:ext>
            </a:extLst>
          </p:cNvPr>
          <p:cNvSpPr>
            <a:spLocks noGrp="1" noChangeArrowheads="1"/>
          </p:cNvSpPr>
          <p:nvPr>
            <p:ph type="title"/>
          </p:nvPr>
        </p:nvSpPr>
        <p:spPr>
          <a:xfrm>
            <a:off x="530225" y="223838"/>
            <a:ext cx="8153400" cy="1143000"/>
          </a:xfrm>
        </p:spPr>
        <p:txBody>
          <a:bodyPr/>
          <a:lstStyle/>
          <a:p>
            <a:pPr eaLnBrk="1" hangingPunct="1"/>
            <a:r>
              <a:rPr lang="en-US" sz="3200" dirty="0"/>
              <a:t>Reward mechanisms-neurotransmitter systems</a:t>
            </a:r>
            <a:endParaRPr lang="en-US" altLang="en-US" sz="3200" dirty="0"/>
          </a:p>
        </p:txBody>
      </p:sp>
      <p:sp>
        <p:nvSpPr>
          <p:cNvPr id="44035" name="Rectangle 137">
            <a:extLst>
              <a:ext uri="{FF2B5EF4-FFF2-40B4-BE49-F238E27FC236}">
                <a16:creationId xmlns:a16="http://schemas.microsoft.com/office/drawing/2014/main" id="{0A8BF576-5EB0-F579-1306-DC975B64DFBF}"/>
              </a:ext>
            </a:extLst>
          </p:cNvPr>
          <p:cNvSpPr>
            <a:spLocks noChangeArrowheads="1"/>
          </p:cNvSpPr>
          <p:nvPr/>
        </p:nvSpPr>
        <p:spPr bwMode="auto">
          <a:xfrm>
            <a:off x="1074738" y="2625725"/>
            <a:ext cx="107315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a:t>Enkephalin</a:t>
            </a:r>
          </a:p>
          <a:p>
            <a:pPr algn="ctr" eaLnBrk="1" hangingPunct="1">
              <a:lnSpc>
                <a:spcPct val="90000"/>
              </a:lnSpc>
              <a:spcBef>
                <a:spcPct val="0"/>
              </a:spcBef>
              <a:buFontTx/>
              <a:buNone/>
            </a:pPr>
            <a:r>
              <a:rPr lang="en-US" altLang="en-US" sz="1400"/>
              <a:t>Inhibitory</a:t>
            </a:r>
          </a:p>
          <a:p>
            <a:pPr algn="ctr" eaLnBrk="1" hangingPunct="1">
              <a:lnSpc>
                <a:spcPct val="90000"/>
              </a:lnSpc>
              <a:spcBef>
                <a:spcPct val="0"/>
              </a:spcBef>
              <a:buFontTx/>
              <a:buNone/>
            </a:pPr>
            <a:r>
              <a:rPr lang="en-US" altLang="en-US" sz="1400"/>
              <a:t>Neuron </a:t>
            </a:r>
          </a:p>
        </p:txBody>
      </p:sp>
      <p:sp>
        <p:nvSpPr>
          <p:cNvPr id="44036" name="Oval 139">
            <a:extLst>
              <a:ext uri="{FF2B5EF4-FFF2-40B4-BE49-F238E27FC236}">
                <a16:creationId xmlns:a16="http://schemas.microsoft.com/office/drawing/2014/main" id="{301BB140-A5E6-C752-EBB6-00FF62CE5574}"/>
              </a:ext>
            </a:extLst>
          </p:cNvPr>
          <p:cNvSpPr>
            <a:spLocks noChangeArrowheads="1"/>
          </p:cNvSpPr>
          <p:nvPr/>
        </p:nvSpPr>
        <p:spPr bwMode="auto">
          <a:xfrm>
            <a:off x="3810000" y="3287713"/>
            <a:ext cx="506413" cy="569912"/>
          </a:xfrm>
          <a:prstGeom prst="ellipse">
            <a:avLst/>
          </a:prstGeom>
          <a:solidFill>
            <a:srgbClr val="FFFF00"/>
          </a:solidFill>
          <a:ln w="12700">
            <a:solidFill>
              <a:srgbClr val="FF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37" name="Line 140">
            <a:extLst>
              <a:ext uri="{FF2B5EF4-FFF2-40B4-BE49-F238E27FC236}">
                <a16:creationId xmlns:a16="http://schemas.microsoft.com/office/drawing/2014/main" id="{82D28E2C-3241-1370-44A5-5E60CFBBEA2E}"/>
              </a:ext>
            </a:extLst>
          </p:cNvPr>
          <p:cNvSpPr>
            <a:spLocks noChangeShapeType="1"/>
          </p:cNvSpPr>
          <p:nvPr/>
        </p:nvSpPr>
        <p:spPr bwMode="auto">
          <a:xfrm>
            <a:off x="4318000" y="3565525"/>
            <a:ext cx="1406525" cy="0"/>
          </a:xfrm>
          <a:prstGeom prst="line">
            <a:avLst/>
          </a:prstGeom>
          <a:noFill/>
          <a:ln w="44450">
            <a:solidFill>
              <a:srgbClr val="FFFF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38" name="AutoShape 141">
            <a:extLst>
              <a:ext uri="{FF2B5EF4-FFF2-40B4-BE49-F238E27FC236}">
                <a16:creationId xmlns:a16="http://schemas.microsoft.com/office/drawing/2014/main" id="{BD676CFC-DA9F-E18D-67C7-1111584D1148}"/>
              </a:ext>
            </a:extLst>
          </p:cNvPr>
          <p:cNvSpPr>
            <a:spLocks noChangeArrowheads="1"/>
          </p:cNvSpPr>
          <p:nvPr/>
        </p:nvSpPr>
        <p:spPr bwMode="auto">
          <a:xfrm rot="-5400000">
            <a:off x="5575300" y="3419475"/>
            <a:ext cx="504825" cy="276225"/>
          </a:xfrm>
          <a:prstGeom prst="triangle">
            <a:avLst>
              <a:gd name="adj" fmla="val 49995"/>
            </a:avLst>
          </a:prstGeom>
          <a:solidFill>
            <a:srgbClr val="FFFF00"/>
          </a:solidFill>
          <a:ln w="12700">
            <a:solidFill>
              <a:srgbClr val="FFFF00"/>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39" name="Oval 142">
            <a:extLst>
              <a:ext uri="{FF2B5EF4-FFF2-40B4-BE49-F238E27FC236}">
                <a16:creationId xmlns:a16="http://schemas.microsoft.com/office/drawing/2014/main" id="{7F634266-1E90-531E-CDC5-F978DF0B2613}"/>
              </a:ext>
            </a:extLst>
          </p:cNvPr>
          <p:cNvSpPr>
            <a:spLocks noChangeArrowheads="1"/>
          </p:cNvSpPr>
          <p:nvPr/>
        </p:nvSpPr>
        <p:spPr bwMode="auto">
          <a:xfrm>
            <a:off x="6634163" y="3332163"/>
            <a:ext cx="506412" cy="571500"/>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40" name="Line 143">
            <a:extLst>
              <a:ext uri="{FF2B5EF4-FFF2-40B4-BE49-F238E27FC236}">
                <a16:creationId xmlns:a16="http://schemas.microsoft.com/office/drawing/2014/main" id="{E38C30E5-399D-CBA8-95D8-92883D59E6AF}"/>
              </a:ext>
            </a:extLst>
          </p:cNvPr>
          <p:cNvSpPr>
            <a:spLocks noChangeShapeType="1"/>
          </p:cNvSpPr>
          <p:nvPr/>
        </p:nvSpPr>
        <p:spPr bwMode="auto">
          <a:xfrm>
            <a:off x="7205663" y="3602038"/>
            <a:ext cx="563562" cy="0"/>
          </a:xfrm>
          <a:prstGeom prst="line">
            <a:avLst/>
          </a:prstGeom>
          <a:noFill/>
          <a:ln w="762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4041" name="Rectangle 144">
            <a:extLst>
              <a:ext uri="{FF2B5EF4-FFF2-40B4-BE49-F238E27FC236}">
                <a16:creationId xmlns:a16="http://schemas.microsoft.com/office/drawing/2014/main" id="{210CBBBA-C04E-888E-32BA-76994210A14C}"/>
              </a:ext>
            </a:extLst>
          </p:cNvPr>
          <p:cNvSpPr>
            <a:spLocks noChangeArrowheads="1"/>
          </p:cNvSpPr>
          <p:nvPr/>
        </p:nvSpPr>
        <p:spPr bwMode="auto">
          <a:xfrm>
            <a:off x="7791450" y="3471863"/>
            <a:ext cx="10953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600" b="1"/>
              <a:t>REWARD</a:t>
            </a:r>
          </a:p>
        </p:txBody>
      </p:sp>
      <p:sp>
        <p:nvSpPr>
          <p:cNvPr id="44042" name="AutoShape 145">
            <a:extLst>
              <a:ext uri="{FF2B5EF4-FFF2-40B4-BE49-F238E27FC236}">
                <a16:creationId xmlns:a16="http://schemas.microsoft.com/office/drawing/2014/main" id="{A4342095-85F2-6679-5844-E7169BCAB753}"/>
              </a:ext>
            </a:extLst>
          </p:cNvPr>
          <p:cNvSpPr>
            <a:spLocks noChangeArrowheads="1"/>
          </p:cNvSpPr>
          <p:nvPr/>
        </p:nvSpPr>
        <p:spPr bwMode="auto">
          <a:xfrm rot="-3900000">
            <a:off x="4235451" y="4044950"/>
            <a:ext cx="374650" cy="333375"/>
          </a:xfrm>
          <a:prstGeom prst="rtTriangle">
            <a:avLst/>
          </a:prstGeom>
          <a:solidFill>
            <a:srgbClr val="00FF00"/>
          </a:solidFill>
          <a:ln w="12700">
            <a:solidFill>
              <a:srgbClr val="00FF00"/>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43" name="Line 146">
            <a:extLst>
              <a:ext uri="{FF2B5EF4-FFF2-40B4-BE49-F238E27FC236}">
                <a16:creationId xmlns:a16="http://schemas.microsoft.com/office/drawing/2014/main" id="{2F01AEE6-4488-BCC0-3859-10D7F51400B5}"/>
              </a:ext>
            </a:extLst>
          </p:cNvPr>
          <p:cNvSpPr>
            <a:spLocks noChangeShapeType="1"/>
          </p:cNvSpPr>
          <p:nvPr/>
        </p:nvSpPr>
        <p:spPr bwMode="auto">
          <a:xfrm>
            <a:off x="4506913" y="4440238"/>
            <a:ext cx="109537" cy="180975"/>
          </a:xfrm>
          <a:prstGeom prst="line">
            <a:avLst/>
          </a:prstGeom>
          <a:noFill/>
          <a:ln w="38100">
            <a:solidFill>
              <a:srgbClr val="00FF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44" name="Line 147">
            <a:extLst>
              <a:ext uri="{FF2B5EF4-FFF2-40B4-BE49-F238E27FC236}">
                <a16:creationId xmlns:a16="http://schemas.microsoft.com/office/drawing/2014/main" id="{E4B33E57-50CC-9D7A-B524-E57E611F3090}"/>
              </a:ext>
            </a:extLst>
          </p:cNvPr>
          <p:cNvSpPr>
            <a:spLocks noChangeShapeType="1"/>
          </p:cNvSpPr>
          <p:nvPr/>
        </p:nvSpPr>
        <p:spPr bwMode="auto">
          <a:xfrm>
            <a:off x="4616450" y="4635500"/>
            <a:ext cx="2735263" cy="0"/>
          </a:xfrm>
          <a:prstGeom prst="line">
            <a:avLst/>
          </a:prstGeom>
          <a:noFill/>
          <a:ln w="38100">
            <a:solidFill>
              <a:srgbClr val="00FF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45" name="Line 148">
            <a:extLst>
              <a:ext uri="{FF2B5EF4-FFF2-40B4-BE49-F238E27FC236}">
                <a16:creationId xmlns:a16="http://schemas.microsoft.com/office/drawing/2014/main" id="{B7D40C31-9B7F-0245-E1C0-FADA5F497A31}"/>
              </a:ext>
            </a:extLst>
          </p:cNvPr>
          <p:cNvSpPr>
            <a:spLocks noChangeShapeType="1"/>
          </p:cNvSpPr>
          <p:nvPr/>
        </p:nvSpPr>
        <p:spPr bwMode="auto">
          <a:xfrm flipH="1" flipV="1">
            <a:off x="7337425" y="4173538"/>
            <a:ext cx="3175" cy="460375"/>
          </a:xfrm>
          <a:prstGeom prst="line">
            <a:avLst/>
          </a:prstGeom>
          <a:noFill/>
          <a:ln w="38100">
            <a:solidFill>
              <a:srgbClr val="00FF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46" name="Line 149">
            <a:extLst>
              <a:ext uri="{FF2B5EF4-FFF2-40B4-BE49-F238E27FC236}">
                <a16:creationId xmlns:a16="http://schemas.microsoft.com/office/drawing/2014/main" id="{4BA76FCD-E498-8DD7-6E2F-E2EF4E781B84}"/>
              </a:ext>
            </a:extLst>
          </p:cNvPr>
          <p:cNvSpPr>
            <a:spLocks noChangeShapeType="1"/>
          </p:cNvSpPr>
          <p:nvPr/>
        </p:nvSpPr>
        <p:spPr bwMode="auto">
          <a:xfrm flipH="1" flipV="1">
            <a:off x="7042150" y="3833813"/>
            <a:ext cx="295275" cy="349250"/>
          </a:xfrm>
          <a:prstGeom prst="line">
            <a:avLst/>
          </a:prstGeom>
          <a:noFill/>
          <a:ln w="38100">
            <a:solidFill>
              <a:srgbClr val="00FF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47" name="AutoShape 150">
            <a:extLst>
              <a:ext uri="{FF2B5EF4-FFF2-40B4-BE49-F238E27FC236}">
                <a16:creationId xmlns:a16="http://schemas.microsoft.com/office/drawing/2014/main" id="{40F17DE3-0BF0-A63E-D92D-378AE40CEA3A}"/>
              </a:ext>
            </a:extLst>
          </p:cNvPr>
          <p:cNvSpPr>
            <a:spLocks noChangeArrowheads="1"/>
          </p:cNvSpPr>
          <p:nvPr/>
        </p:nvSpPr>
        <p:spPr bwMode="auto">
          <a:xfrm rot="-960000">
            <a:off x="3541713" y="4024313"/>
            <a:ext cx="333375" cy="374650"/>
          </a:xfrm>
          <a:prstGeom prst="rtTriangle">
            <a:avLst/>
          </a:prstGeom>
          <a:solidFill>
            <a:srgbClr val="00FF00"/>
          </a:solidFill>
          <a:ln w="12700">
            <a:solidFill>
              <a:srgbClr val="00FF00"/>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48" name="Line 151">
            <a:extLst>
              <a:ext uri="{FF2B5EF4-FFF2-40B4-BE49-F238E27FC236}">
                <a16:creationId xmlns:a16="http://schemas.microsoft.com/office/drawing/2014/main" id="{8AA82310-4419-63FF-9C8F-85550404E6ED}"/>
              </a:ext>
            </a:extLst>
          </p:cNvPr>
          <p:cNvSpPr>
            <a:spLocks noChangeShapeType="1"/>
          </p:cNvSpPr>
          <p:nvPr/>
        </p:nvSpPr>
        <p:spPr bwMode="auto">
          <a:xfrm flipH="1">
            <a:off x="3240088" y="4410075"/>
            <a:ext cx="360362" cy="395288"/>
          </a:xfrm>
          <a:prstGeom prst="line">
            <a:avLst/>
          </a:prstGeom>
          <a:noFill/>
          <a:ln w="38100">
            <a:solidFill>
              <a:srgbClr val="00FF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49" name="Line 152">
            <a:extLst>
              <a:ext uri="{FF2B5EF4-FFF2-40B4-BE49-F238E27FC236}">
                <a16:creationId xmlns:a16="http://schemas.microsoft.com/office/drawing/2014/main" id="{25642035-4CAA-3A20-F922-3FD4992C5EBC}"/>
              </a:ext>
            </a:extLst>
          </p:cNvPr>
          <p:cNvSpPr>
            <a:spLocks noChangeShapeType="1"/>
          </p:cNvSpPr>
          <p:nvPr/>
        </p:nvSpPr>
        <p:spPr bwMode="auto">
          <a:xfrm flipH="1">
            <a:off x="2432050" y="4808538"/>
            <a:ext cx="820738" cy="0"/>
          </a:xfrm>
          <a:prstGeom prst="line">
            <a:avLst/>
          </a:prstGeom>
          <a:noFill/>
          <a:ln w="38100">
            <a:solidFill>
              <a:srgbClr val="00FF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50" name="Oval 153">
            <a:extLst>
              <a:ext uri="{FF2B5EF4-FFF2-40B4-BE49-F238E27FC236}">
                <a16:creationId xmlns:a16="http://schemas.microsoft.com/office/drawing/2014/main" id="{8A90DAF0-A99A-C057-CDD8-DE3B36CAD8C1}"/>
              </a:ext>
            </a:extLst>
          </p:cNvPr>
          <p:cNvSpPr>
            <a:spLocks noChangeArrowheads="1"/>
          </p:cNvSpPr>
          <p:nvPr/>
        </p:nvSpPr>
        <p:spPr bwMode="auto">
          <a:xfrm>
            <a:off x="1938338" y="4445000"/>
            <a:ext cx="508000" cy="569913"/>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51" name="AutoShape 154">
            <a:extLst>
              <a:ext uri="{FF2B5EF4-FFF2-40B4-BE49-F238E27FC236}">
                <a16:creationId xmlns:a16="http://schemas.microsoft.com/office/drawing/2014/main" id="{93E85145-B34A-1D3E-0480-91F6F04A646D}"/>
              </a:ext>
            </a:extLst>
          </p:cNvPr>
          <p:cNvSpPr>
            <a:spLocks noChangeArrowheads="1"/>
          </p:cNvSpPr>
          <p:nvPr/>
        </p:nvSpPr>
        <p:spPr bwMode="auto">
          <a:xfrm rot="2700000">
            <a:off x="3216276" y="3349625"/>
            <a:ext cx="374650" cy="333375"/>
          </a:xfrm>
          <a:prstGeom prst="rtTriangle">
            <a:avLst/>
          </a:prstGeom>
          <a:solidFill>
            <a:srgbClr val="00FFFF"/>
          </a:solidFill>
          <a:ln w="12700">
            <a:solidFill>
              <a:srgbClr val="00FFFF"/>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52" name="Line 155">
            <a:extLst>
              <a:ext uri="{FF2B5EF4-FFF2-40B4-BE49-F238E27FC236}">
                <a16:creationId xmlns:a16="http://schemas.microsoft.com/office/drawing/2014/main" id="{F502D753-5BFC-FB80-920F-8226704F885A}"/>
              </a:ext>
            </a:extLst>
          </p:cNvPr>
          <p:cNvSpPr>
            <a:spLocks noChangeShapeType="1"/>
          </p:cNvSpPr>
          <p:nvPr/>
        </p:nvSpPr>
        <p:spPr bwMode="auto">
          <a:xfrm flipH="1" flipV="1">
            <a:off x="2500313" y="2738438"/>
            <a:ext cx="682625" cy="768350"/>
          </a:xfrm>
          <a:prstGeom prst="line">
            <a:avLst/>
          </a:prstGeom>
          <a:noFill/>
          <a:ln w="38100">
            <a:solidFill>
              <a:srgbClr val="00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53" name="Oval 156">
            <a:extLst>
              <a:ext uri="{FF2B5EF4-FFF2-40B4-BE49-F238E27FC236}">
                <a16:creationId xmlns:a16="http://schemas.microsoft.com/office/drawing/2014/main" id="{C64737B6-328E-9AE7-03D9-402848150BC1}"/>
              </a:ext>
            </a:extLst>
          </p:cNvPr>
          <p:cNvSpPr>
            <a:spLocks noChangeArrowheads="1"/>
          </p:cNvSpPr>
          <p:nvPr/>
        </p:nvSpPr>
        <p:spPr bwMode="auto">
          <a:xfrm>
            <a:off x="2222500" y="2370138"/>
            <a:ext cx="360363" cy="406400"/>
          </a:xfrm>
          <a:prstGeom prst="ellipse">
            <a:avLst/>
          </a:prstGeom>
          <a:solidFill>
            <a:srgbClr val="00FFFF"/>
          </a:solidFill>
          <a:ln w="12700">
            <a:solidFill>
              <a:srgbClr val="00FFFF"/>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54" name="AutoShape 157">
            <a:extLst>
              <a:ext uri="{FF2B5EF4-FFF2-40B4-BE49-F238E27FC236}">
                <a16:creationId xmlns:a16="http://schemas.microsoft.com/office/drawing/2014/main" id="{2094A1C1-2958-B552-E17F-4537C4D1399A}"/>
              </a:ext>
            </a:extLst>
          </p:cNvPr>
          <p:cNvSpPr>
            <a:spLocks noChangeArrowheads="1"/>
          </p:cNvSpPr>
          <p:nvPr/>
        </p:nvSpPr>
        <p:spPr bwMode="auto">
          <a:xfrm rot="5940000">
            <a:off x="3679032" y="2736056"/>
            <a:ext cx="374650" cy="331787"/>
          </a:xfrm>
          <a:prstGeom prst="rtTriangle">
            <a:avLst/>
          </a:prstGeom>
          <a:solidFill>
            <a:srgbClr val="FF0000"/>
          </a:solidFill>
          <a:ln w="12700">
            <a:solidFill>
              <a:srgbClr val="FF0000"/>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55" name="Line 158">
            <a:extLst>
              <a:ext uri="{FF2B5EF4-FFF2-40B4-BE49-F238E27FC236}">
                <a16:creationId xmlns:a16="http://schemas.microsoft.com/office/drawing/2014/main" id="{9D6CBC0E-7BAB-6172-A1D5-CD233071E733}"/>
              </a:ext>
            </a:extLst>
          </p:cNvPr>
          <p:cNvSpPr>
            <a:spLocks noChangeShapeType="1"/>
          </p:cNvSpPr>
          <p:nvPr/>
        </p:nvSpPr>
        <p:spPr bwMode="auto">
          <a:xfrm flipH="1" flipV="1">
            <a:off x="3394075" y="1881188"/>
            <a:ext cx="342900" cy="847725"/>
          </a:xfrm>
          <a:prstGeom prst="line">
            <a:avLst/>
          </a:prstGeom>
          <a:noFill/>
          <a:ln w="381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56" name="Oval 159">
            <a:extLst>
              <a:ext uri="{FF2B5EF4-FFF2-40B4-BE49-F238E27FC236}">
                <a16:creationId xmlns:a16="http://schemas.microsoft.com/office/drawing/2014/main" id="{D08014A0-0C62-00E0-7290-D022DF385200}"/>
              </a:ext>
            </a:extLst>
          </p:cNvPr>
          <p:cNvSpPr>
            <a:spLocks noChangeArrowheads="1"/>
          </p:cNvSpPr>
          <p:nvPr/>
        </p:nvSpPr>
        <p:spPr bwMode="auto">
          <a:xfrm>
            <a:off x="1412875" y="3273425"/>
            <a:ext cx="365125" cy="442913"/>
          </a:xfrm>
          <a:prstGeom prst="ellipse">
            <a:avLst/>
          </a:prstGeom>
          <a:solidFill>
            <a:srgbClr val="00FFFF"/>
          </a:solidFill>
          <a:ln w="12700">
            <a:solidFill>
              <a:srgbClr val="00FFFF"/>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57" name="Line 160">
            <a:extLst>
              <a:ext uri="{FF2B5EF4-FFF2-40B4-BE49-F238E27FC236}">
                <a16:creationId xmlns:a16="http://schemas.microsoft.com/office/drawing/2014/main" id="{1948EA9A-254D-ADDE-9567-DFBFD3E8B51D}"/>
              </a:ext>
            </a:extLst>
          </p:cNvPr>
          <p:cNvSpPr>
            <a:spLocks noChangeShapeType="1"/>
          </p:cNvSpPr>
          <p:nvPr/>
        </p:nvSpPr>
        <p:spPr bwMode="auto">
          <a:xfrm>
            <a:off x="1677988" y="3689350"/>
            <a:ext cx="179387" cy="303213"/>
          </a:xfrm>
          <a:prstGeom prst="line">
            <a:avLst/>
          </a:prstGeom>
          <a:noFill/>
          <a:ln w="38100">
            <a:solidFill>
              <a:srgbClr val="00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58" name="AutoShape 161">
            <a:extLst>
              <a:ext uri="{FF2B5EF4-FFF2-40B4-BE49-F238E27FC236}">
                <a16:creationId xmlns:a16="http://schemas.microsoft.com/office/drawing/2014/main" id="{B8D4E655-D7EE-03A8-B723-8411359AD646}"/>
              </a:ext>
            </a:extLst>
          </p:cNvPr>
          <p:cNvSpPr>
            <a:spLocks noChangeArrowheads="1"/>
          </p:cNvSpPr>
          <p:nvPr/>
        </p:nvSpPr>
        <p:spPr bwMode="auto">
          <a:xfrm rot="6540000">
            <a:off x="1791494" y="4007644"/>
            <a:ext cx="238125" cy="211137"/>
          </a:xfrm>
          <a:prstGeom prst="rtTriangle">
            <a:avLst/>
          </a:prstGeom>
          <a:solidFill>
            <a:srgbClr val="00FFFF"/>
          </a:solidFill>
          <a:ln w="12700">
            <a:solidFill>
              <a:srgbClr val="00FFFF"/>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59" name="Oval 162">
            <a:extLst>
              <a:ext uri="{FF2B5EF4-FFF2-40B4-BE49-F238E27FC236}">
                <a16:creationId xmlns:a16="http://schemas.microsoft.com/office/drawing/2014/main" id="{70E2C9F5-CBF0-D2A0-84D4-EEB2DFDA13F3}"/>
              </a:ext>
            </a:extLst>
          </p:cNvPr>
          <p:cNvSpPr>
            <a:spLocks noChangeArrowheads="1"/>
          </p:cNvSpPr>
          <p:nvPr/>
        </p:nvSpPr>
        <p:spPr bwMode="auto">
          <a:xfrm>
            <a:off x="1774825" y="4227513"/>
            <a:ext cx="123825" cy="138112"/>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0" name="Oval 163">
            <a:extLst>
              <a:ext uri="{FF2B5EF4-FFF2-40B4-BE49-F238E27FC236}">
                <a16:creationId xmlns:a16="http://schemas.microsoft.com/office/drawing/2014/main" id="{DC049FF0-9EC6-1E6A-5F31-5E206047DE30}"/>
              </a:ext>
            </a:extLst>
          </p:cNvPr>
          <p:cNvSpPr>
            <a:spLocks noChangeArrowheads="1"/>
          </p:cNvSpPr>
          <p:nvPr/>
        </p:nvSpPr>
        <p:spPr bwMode="auto">
          <a:xfrm>
            <a:off x="2006600" y="4073525"/>
            <a:ext cx="122238" cy="138113"/>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1" name="Oval 164">
            <a:extLst>
              <a:ext uri="{FF2B5EF4-FFF2-40B4-BE49-F238E27FC236}">
                <a16:creationId xmlns:a16="http://schemas.microsoft.com/office/drawing/2014/main" id="{32FDB9B1-7602-DBC8-D2CC-7BE684EFD0EB}"/>
              </a:ext>
            </a:extLst>
          </p:cNvPr>
          <p:cNvSpPr>
            <a:spLocks noChangeArrowheads="1"/>
          </p:cNvSpPr>
          <p:nvPr/>
        </p:nvSpPr>
        <p:spPr bwMode="auto">
          <a:xfrm>
            <a:off x="1631950" y="4432300"/>
            <a:ext cx="122238" cy="138113"/>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2" name="Oval 165">
            <a:extLst>
              <a:ext uri="{FF2B5EF4-FFF2-40B4-BE49-F238E27FC236}">
                <a16:creationId xmlns:a16="http://schemas.microsoft.com/office/drawing/2014/main" id="{1E8C09C9-CDB9-85BA-C956-8AB60BB9F2D3}"/>
              </a:ext>
            </a:extLst>
          </p:cNvPr>
          <p:cNvSpPr>
            <a:spLocks noChangeArrowheads="1"/>
          </p:cNvSpPr>
          <p:nvPr/>
        </p:nvSpPr>
        <p:spPr bwMode="auto">
          <a:xfrm>
            <a:off x="2274888" y="4089400"/>
            <a:ext cx="122237" cy="138113"/>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3" name="Oval 166">
            <a:extLst>
              <a:ext uri="{FF2B5EF4-FFF2-40B4-BE49-F238E27FC236}">
                <a16:creationId xmlns:a16="http://schemas.microsoft.com/office/drawing/2014/main" id="{B338FBB0-1068-B266-50D8-D7FFC2A7B456}"/>
              </a:ext>
            </a:extLst>
          </p:cNvPr>
          <p:cNvSpPr>
            <a:spLocks noChangeArrowheads="1"/>
          </p:cNvSpPr>
          <p:nvPr/>
        </p:nvSpPr>
        <p:spPr bwMode="auto">
          <a:xfrm>
            <a:off x="3473450" y="3327400"/>
            <a:ext cx="122238" cy="138113"/>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4" name="Oval 167">
            <a:extLst>
              <a:ext uri="{FF2B5EF4-FFF2-40B4-BE49-F238E27FC236}">
                <a16:creationId xmlns:a16="http://schemas.microsoft.com/office/drawing/2014/main" id="{ADF90D44-5E8E-E94C-EC67-C68B540F5CDD}"/>
              </a:ext>
            </a:extLst>
          </p:cNvPr>
          <p:cNvSpPr>
            <a:spLocks noChangeArrowheads="1"/>
          </p:cNvSpPr>
          <p:nvPr/>
        </p:nvSpPr>
        <p:spPr bwMode="auto">
          <a:xfrm>
            <a:off x="3449638" y="3549650"/>
            <a:ext cx="123825" cy="138113"/>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5" name="Oval 168">
            <a:extLst>
              <a:ext uri="{FF2B5EF4-FFF2-40B4-BE49-F238E27FC236}">
                <a16:creationId xmlns:a16="http://schemas.microsoft.com/office/drawing/2014/main" id="{B8B498F4-B9E5-6A6B-4B37-FB9DB3502115}"/>
              </a:ext>
            </a:extLst>
          </p:cNvPr>
          <p:cNvSpPr>
            <a:spLocks noChangeArrowheads="1"/>
          </p:cNvSpPr>
          <p:nvPr/>
        </p:nvSpPr>
        <p:spPr bwMode="auto">
          <a:xfrm>
            <a:off x="3856038" y="4648200"/>
            <a:ext cx="123825" cy="138113"/>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6" name="Oval 169">
            <a:extLst>
              <a:ext uri="{FF2B5EF4-FFF2-40B4-BE49-F238E27FC236}">
                <a16:creationId xmlns:a16="http://schemas.microsoft.com/office/drawing/2014/main" id="{B467389C-B3D6-FDEF-D855-4B7DD6BC31E3}"/>
              </a:ext>
            </a:extLst>
          </p:cNvPr>
          <p:cNvSpPr>
            <a:spLocks noChangeArrowheads="1"/>
          </p:cNvSpPr>
          <p:nvPr/>
        </p:nvSpPr>
        <p:spPr bwMode="auto">
          <a:xfrm>
            <a:off x="4097338" y="4595813"/>
            <a:ext cx="123825" cy="138112"/>
          </a:xfrm>
          <a:prstGeom prst="ellipse">
            <a:avLst/>
          </a:prstGeom>
          <a:solidFill>
            <a:srgbClr val="00FFFF"/>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7" name="Oval 170">
            <a:extLst>
              <a:ext uri="{FF2B5EF4-FFF2-40B4-BE49-F238E27FC236}">
                <a16:creationId xmlns:a16="http://schemas.microsoft.com/office/drawing/2014/main" id="{BE954BDE-EDD4-1E3A-5389-099AD42340D0}"/>
              </a:ext>
            </a:extLst>
          </p:cNvPr>
          <p:cNvSpPr>
            <a:spLocks noChangeArrowheads="1"/>
          </p:cNvSpPr>
          <p:nvPr/>
        </p:nvSpPr>
        <p:spPr bwMode="auto">
          <a:xfrm>
            <a:off x="3803650" y="3013075"/>
            <a:ext cx="68263" cy="76200"/>
          </a:xfrm>
          <a:prstGeom prst="ellipse">
            <a:avLst/>
          </a:prstGeom>
          <a:solidFill>
            <a:srgbClr val="FF00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8" name="Oval 171">
            <a:extLst>
              <a:ext uri="{FF2B5EF4-FFF2-40B4-BE49-F238E27FC236}">
                <a16:creationId xmlns:a16="http://schemas.microsoft.com/office/drawing/2014/main" id="{26B8E5B0-D46C-A578-C430-7573590F40B1}"/>
              </a:ext>
            </a:extLst>
          </p:cNvPr>
          <p:cNvSpPr>
            <a:spLocks noChangeArrowheads="1"/>
          </p:cNvSpPr>
          <p:nvPr/>
        </p:nvSpPr>
        <p:spPr bwMode="auto">
          <a:xfrm>
            <a:off x="3908425" y="2914650"/>
            <a:ext cx="69850" cy="76200"/>
          </a:xfrm>
          <a:prstGeom prst="ellipse">
            <a:avLst/>
          </a:prstGeom>
          <a:solidFill>
            <a:srgbClr val="FF00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69" name="Oval 172">
            <a:extLst>
              <a:ext uri="{FF2B5EF4-FFF2-40B4-BE49-F238E27FC236}">
                <a16:creationId xmlns:a16="http://schemas.microsoft.com/office/drawing/2014/main" id="{91F594B4-C907-2C85-BAC8-4C9C2CBBC06C}"/>
              </a:ext>
            </a:extLst>
          </p:cNvPr>
          <p:cNvSpPr>
            <a:spLocks noChangeArrowheads="1"/>
          </p:cNvSpPr>
          <p:nvPr/>
        </p:nvSpPr>
        <p:spPr bwMode="auto">
          <a:xfrm>
            <a:off x="3790950" y="4086225"/>
            <a:ext cx="68263" cy="76200"/>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0" name="Oval 173">
            <a:extLst>
              <a:ext uri="{FF2B5EF4-FFF2-40B4-BE49-F238E27FC236}">
                <a16:creationId xmlns:a16="http://schemas.microsoft.com/office/drawing/2014/main" id="{403DC31F-31ED-429F-A386-067A83F1B2F8}"/>
              </a:ext>
            </a:extLst>
          </p:cNvPr>
          <p:cNvSpPr>
            <a:spLocks noChangeArrowheads="1"/>
          </p:cNvSpPr>
          <p:nvPr/>
        </p:nvSpPr>
        <p:spPr bwMode="auto">
          <a:xfrm>
            <a:off x="4146550" y="4138613"/>
            <a:ext cx="68263" cy="76200"/>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1" name="Oval 174">
            <a:extLst>
              <a:ext uri="{FF2B5EF4-FFF2-40B4-BE49-F238E27FC236}">
                <a16:creationId xmlns:a16="http://schemas.microsoft.com/office/drawing/2014/main" id="{D3AE34B1-A4D9-7BB3-1DE0-DD9849E5CFDD}"/>
              </a:ext>
            </a:extLst>
          </p:cNvPr>
          <p:cNvSpPr>
            <a:spLocks noChangeArrowheads="1"/>
          </p:cNvSpPr>
          <p:nvPr/>
        </p:nvSpPr>
        <p:spPr bwMode="auto">
          <a:xfrm>
            <a:off x="4281488" y="4105275"/>
            <a:ext cx="68262" cy="76200"/>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2" name="Oval 175">
            <a:extLst>
              <a:ext uri="{FF2B5EF4-FFF2-40B4-BE49-F238E27FC236}">
                <a16:creationId xmlns:a16="http://schemas.microsoft.com/office/drawing/2014/main" id="{0E074054-ED05-9F02-E199-E3C2A7663B26}"/>
              </a:ext>
            </a:extLst>
          </p:cNvPr>
          <p:cNvSpPr>
            <a:spLocks noChangeArrowheads="1"/>
          </p:cNvSpPr>
          <p:nvPr/>
        </p:nvSpPr>
        <p:spPr bwMode="auto">
          <a:xfrm>
            <a:off x="4400550" y="3990975"/>
            <a:ext cx="69850" cy="76200"/>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3" name="Oval 176">
            <a:extLst>
              <a:ext uri="{FF2B5EF4-FFF2-40B4-BE49-F238E27FC236}">
                <a16:creationId xmlns:a16="http://schemas.microsoft.com/office/drawing/2014/main" id="{0A728E82-E56F-DB33-7A22-6CC00E7AD37C}"/>
              </a:ext>
            </a:extLst>
          </p:cNvPr>
          <p:cNvSpPr>
            <a:spLocks noChangeArrowheads="1"/>
          </p:cNvSpPr>
          <p:nvPr/>
        </p:nvSpPr>
        <p:spPr bwMode="auto">
          <a:xfrm>
            <a:off x="4535488" y="3975100"/>
            <a:ext cx="68262" cy="76200"/>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4" name="Oval 177">
            <a:extLst>
              <a:ext uri="{FF2B5EF4-FFF2-40B4-BE49-F238E27FC236}">
                <a16:creationId xmlns:a16="http://schemas.microsoft.com/office/drawing/2014/main" id="{EDD72859-1901-545C-8A11-335622BEC53D}"/>
              </a:ext>
            </a:extLst>
          </p:cNvPr>
          <p:cNvSpPr>
            <a:spLocks noChangeArrowheads="1"/>
          </p:cNvSpPr>
          <p:nvPr/>
        </p:nvSpPr>
        <p:spPr bwMode="auto">
          <a:xfrm>
            <a:off x="6089650" y="3363913"/>
            <a:ext cx="122238" cy="138112"/>
          </a:xfrm>
          <a:prstGeom prst="ellipse">
            <a:avLst/>
          </a:prstGeom>
          <a:solidFill>
            <a:srgbClr val="FFFF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5" name="Oval 178">
            <a:extLst>
              <a:ext uri="{FF2B5EF4-FFF2-40B4-BE49-F238E27FC236}">
                <a16:creationId xmlns:a16="http://schemas.microsoft.com/office/drawing/2014/main" id="{526010B0-321A-81A7-89B9-C49336EDDD7F}"/>
              </a:ext>
            </a:extLst>
          </p:cNvPr>
          <p:cNvSpPr>
            <a:spLocks noChangeArrowheads="1"/>
          </p:cNvSpPr>
          <p:nvPr/>
        </p:nvSpPr>
        <p:spPr bwMode="auto">
          <a:xfrm>
            <a:off x="6046788" y="3616325"/>
            <a:ext cx="122237" cy="138113"/>
          </a:xfrm>
          <a:prstGeom prst="ellipse">
            <a:avLst/>
          </a:prstGeom>
          <a:solidFill>
            <a:srgbClr val="FFFF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6" name="Oval 179">
            <a:extLst>
              <a:ext uri="{FF2B5EF4-FFF2-40B4-BE49-F238E27FC236}">
                <a16:creationId xmlns:a16="http://schemas.microsoft.com/office/drawing/2014/main" id="{F14D0BEE-02B1-FDB7-9A46-3EAC545C8C57}"/>
              </a:ext>
            </a:extLst>
          </p:cNvPr>
          <p:cNvSpPr>
            <a:spLocks noChangeArrowheads="1"/>
          </p:cNvSpPr>
          <p:nvPr/>
        </p:nvSpPr>
        <p:spPr bwMode="auto">
          <a:xfrm>
            <a:off x="6181725" y="3803650"/>
            <a:ext cx="123825" cy="138113"/>
          </a:xfrm>
          <a:prstGeom prst="ellipse">
            <a:avLst/>
          </a:prstGeom>
          <a:solidFill>
            <a:srgbClr val="FFFF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7" name="Oval 180">
            <a:extLst>
              <a:ext uri="{FF2B5EF4-FFF2-40B4-BE49-F238E27FC236}">
                <a16:creationId xmlns:a16="http://schemas.microsoft.com/office/drawing/2014/main" id="{C2A46E46-68F7-C953-45DE-08653AF3C170}"/>
              </a:ext>
            </a:extLst>
          </p:cNvPr>
          <p:cNvSpPr>
            <a:spLocks noChangeArrowheads="1"/>
          </p:cNvSpPr>
          <p:nvPr/>
        </p:nvSpPr>
        <p:spPr bwMode="auto">
          <a:xfrm>
            <a:off x="6375400" y="3970338"/>
            <a:ext cx="122238" cy="138112"/>
          </a:xfrm>
          <a:prstGeom prst="ellipse">
            <a:avLst/>
          </a:prstGeom>
          <a:solidFill>
            <a:srgbClr val="FFFF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8" name="Oval 181">
            <a:extLst>
              <a:ext uri="{FF2B5EF4-FFF2-40B4-BE49-F238E27FC236}">
                <a16:creationId xmlns:a16="http://schemas.microsoft.com/office/drawing/2014/main" id="{9243DDD3-2867-EAFF-3C3B-0B03780C72EA}"/>
              </a:ext>
            </a:extLst>
          </p:cNvPr>
          <p:cNvSpPr>
            <a:spLocks noChangeArrowheads="1"/>
          </p:cNvSpPr>
          <p:nvPr/>
        </p:nvSpPr>
        <p:spPr bwMode="auto">
          <a:xfrm>
            <a:off x="6313488" y="3265488"/>
            <a:ext cx="122237" cy="138112"/>
          </a:xfrm>
          <a:prstGeom prst="ellipse">
            <a:avLst/>
          </a:prstGeom>
          <a:solidFill>
            <a:srgbClr val="FFFF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79" name="Oval 182">
            <a:extLst>
              <a:ext uri="{FF2B5EF4-FFF2-40B4-BE49-F238E27FC236}">
                <a16:creationId xmlns:a16="http://schemas.microsoft.com/office/drawing/2014/main" id="{17985EB4-6B0E-2036-FF17-56C1DA61F5B4}"/>
              </a:ext>
            </a:extLst>
          </p:cNvPr>
          <p:cNvSpPr>
            <a:spLocks noChangeArrowheads="1"/>
          </p:cNvSpPr>
          <p:nvPr/>
        </p:nvSpPr>
        <p:spPr bwMode="auto">
          <a:xfrm>
            <a:off x="6419850" y="3452813"/>
            <a:ext cx="123825" cy="138112"/>
          </a:xfrm>
          <a:prstGeom prst="ellipse">
            <a:avLst/>
          </a:prstGeom>
          <a:solidFill>
            <a:srgbClr val="FFFF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80" name="Oval 183">
            <a:extLst>
              <a:ext uri="{FF2B5EF4-FFF2-40B4-BE49-F238E27FC236}">
                <a16:creationId xmlns:a16="http://schemas.microsoft.com/office/drawing/2014/main" id="{34446E6B-6B00-E02F-7E65-B2E6F66977A1}"/>
              </a:ext>
            </a:extLst>
          </p:cNvPr>
          <p:cNvSpPr>
            <a:spLocks noChangeArrowheads="1"/>
          </p:cNvSpPr>
          <p:nvPr/>
        </p:nvSpPr>
        <p:spPr bwMode="auto">
          <a:xfrm>
            <a:off x="6608763" y="3886200"/>
            <a:ext cx="122237" cy="138113"/>
          </a:xfrm>
          <a:prstGeom prst="ellipse">
            <a:avLst/>
          </a:prstGeom>
          <a:solidFill>
            <a:srgbClr val="FFFF00"/>
          </a:solidFill>
          <a:ln w="12700">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081" name="Rectangle 184">
            <a:extLst>
              <a:ext uri="{FF2B5EF4-FFF2-40B4-BE49-F238E27FC236}">
                <a16:creationId xmlns:a16="http://schemas.microsoft.com/office/drawing/2014/main" id="{5671F01A-AD0F-F0E2-8891-7B3302E41EFE}"/>
              </a:ext>
            </a:extLst>
          </p:cNvPr>
          <p:cNvSpPr>
            <a:spLocks noChangeArrowheads="1"/>
          </p:cNvSpPr>
          <p:nvPr/>
        </p:nvSpPr>
        <p:spPr bwMode="auto">
          <a:xfrm>
            <a:off x="3635375" y="1439863"/>
            <a:ext cx="1419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400"/>
              <a:t>Glutamate </a:t>
            </a:r>
          </a:p>
          <a:p>
            <a:pPr eaLnBrk="1" hangingPunct="1">
              <a:spcBef>
                <a:spcPct val="0"/>
              </a:spcBef>
              <a:buFontTx/>
              <a:buNone/>
            </a:pPr>
            <a:r>
              <a:rPr lang="en-US" altLang="en-US" sz="1400"/>
              <a:t>Excitatory Input</a:t>
            </a:r>
          </a:p>
        </p:txBody>
      </p:sp>
      <p:sp>
        <p:nvSpPr>
          <p:cNvPr id="44082" name="Rectangle 185">
            <a:extLst>
              <a:ext uri="{FF2B5EF4-FFF2-40B4-BE49-F238E27FC236}">
                <a16:creationId xmlns:a16="http://schemas.microsoft.com/office/drawing/2014/main" id="{8185881C-F04B-B69B-0613-0113A32F79CE}"/>
              </a:ext>
            </a:extLst>
          </p:cNvPr>
          <p:cNvSpPr>
            <a:spLocks noChangeArrowheads="1"/>
          </p:cNvSpPr>
          <p:nvPr/>
        </p:nvSpPr>
        <p:spPr bwMode="auto">
          <a:xfrm>
            <a:off x="1622425" y="1709738"/>
            <a:ext cx="15494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a:t>Enkephalin or</a:t>
            </a:r>
          </a:p>
          <a:p>
            <a:pPr algn="ctr" eaLnBrk="1" hangingPunct="1">
              <a:lnSpc>
                <a:spcPct val="90000"/>
              </a:lnSpc>
              <a:spcBef>
                <a:spcPct val="0"/>
              </a:spcBef>
              <a:buFontTx/>
              <a:buNone/>
            </a:pPr>
            <a:r>
              <a:rPr lang="en-US" altLang="en-US" sz="1400"/>
              <a:t>Dynorphin</a:t>
            </a:r>
          </a:p>
          <a:p>
            <a:pPr algn="ctr" eaLnBrk="1" hangingPunct="1">
              <a:lnSpc>
                <a:spcPct val="90000"/>
              </a:lnSpc>
              <a:spcBef>
                <a:spcPct val="0"/>
              </a:spcBef>
              <a:buFontTx/>
              <a:buNone/>
            </a:pPr>
            <a:r>
              <a:rPr lang="en-US" altLang="en-US" sz="1400"/>
              <a:t>Inhibitory Neuron</a:t>
            </a:r>
          </a:p>
        </p:txBody>
      </p:sp>
      <p:sp>
        <p:nvSpPr>
          <p:cNvPr id="44083" name="Rectangle 186">
            <a:extLst>
              <a:ext uri="{FF2B5EF4-FFF2-40B4-BE49-F238E27FC236}">
                <a16:creationId xmlns:a16="http://schemas.microsoft.com/office/drawing/2014/main" id="{ACCACF80-62B6-FA96-8974-43FBAC1078E9}"/>
              </a:ext>
            </a:extLst>
          </p:cNvPr>
          <p:cNvSpPr>
            <a:spLocks noChangeArrowheads="1"/>
          </p:cNvSpPr>
          <p:nvPr/>
        </p:nvSpPr>
        <p:spPr bwMode="auto">
          <a:xfrm>
            <a:off x="1792288" y="5100638"/>
            <a:ext cx="911225"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a:t>GABA</a:t>
            </a:r>
          </a:p>
          <a:p>
            <a:pPr algn="ctr" eaLnBrk="1" hangingPunct="1">
              <a:lnSpc>
                <a:spcPct val="90000"/>
              </a:lnSpc>
              <a:spcBef>
                <a:spcPct val="0"/>
              </a:spcBef>
              <a:buFontTx/>
              <a:buNone/>
            </a:pPr>
            <a:r>
              <a:rPr lang="en-US" altLang="en-US" sz="1400"/>
              <a:t>Inhibitory</a:t>
            </a:r>
          </a:p>
          <a:p>
            <a:pPr algn="ctr" eaLnBrk="1" hangingPunct="1">
              <a:lnSpc>
                <a:spcPct val="90000"/>
              </a:lnSpc>
              <a:spcBef>
                <a:spcPct val="0"/>
              </a:spcBef>
              <a:buFontTx/>
              <a:buNone/>
            </a:pPr>
            <a:r>
              <a:rPr lang="en-US" altLang="en-US" sz="1400"/>
              <a:t>Neuron</a:t>
            </a:r>
          </a:p>
        </p:txBody>
      </p:sp>
      <p:sp>
        <p:nvSpPr>
          <p:cNvPr id="44084" name="Rectangle 187">
            <a:extLst>
              <a:ext uri="{FF2B5EF4-FFF2-40B4-BE49-F238E27FC236}">
                <a16:creationId xmlns:a16="http://schemas.microsoft.com/office/drawing/2014/main" id="{87D0137E-E972-ED32-9969-A0708415C48E}"/>
              </a:ext>
            </a:extLst>
          </p:cNvPr>
          <p:cNvSpPr>
            <a:spLocks noChangeArrowheads="1"/>
          </p:cNvSpPr>
          <p:nvPr/>
        </p:nvSpPr>
        <p:spPr bwMode="auto">
          <a:xfrm>
            <a:off x="4838700" y="4684713"/>
            <a:ext cx="2446338"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b="1"/>
              <a:t>GABA Inhibitory Feedback</a:t>
            </a:r>
          </a:p>
        </p:txBody>
      </p:sp>
      <p:sp>
        <p:nvSpPr>
          <p:cNvPr id="44085" name="Rectangle 188">
            <a:extLst>
              <a:ext uri="{FF2B5EF4-FFF2-40B4-BE49-F238E27FC236}">
                <a16:creationId xmlns:a16="http://schemas.microsoft.com/office/drawing/2014/main" id="{D5AFCEB5-7976-9831-6BD9-D4FAFB684CB4}"/>
              </a:ext>
            </a:extLst>
          </p:cNvPr>
          <p:cNvSpPr>
            <a:spLocks noChangeArrowheads="1"/>
          </p:cNvSpPr>
          <p:nvPr/>
        </p:nvSpPr>
        <p:spPr bwMode="auto">
          <a:xfrm>
            <a:off x="4387850" y="2797175"/>
            <a:ext cx="172878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b="1"/>
              <a:t>Dopamine Neuron</a:t>
            </a:r>
          </a:p>
        </p:txBody>
      </p:sp>
      <p:sp>
        <p:nvSpPr>
          <p:cNvPr id="44086" name="Line 189">
            <a:extLst>
              <a:ext uri="{FF2B5EF4-FFF2-40B4-BE49-F238E27FC236}">
                <a16:creationId xmlns:a16="http://schemas.microsoft.com/office/drawing/2014/main" id="{F4DD6824-D433-9C19-312D-DA3FDE16FE74}"/>
              </a:ext>
            </a:extLst>
          </p:cNvPr>
          <p:cNvSpPr>
            <a:spLocks noChangeShapeType="1"/>
          </p:cNvSpPr>
          <p:nvPr/>
        </p:nvSpPr>
        <p:spPr bwMode="auto">
          <a:xfrm flipH="1">
            <a:off x="4667250" y="3033713"/>
            <a:ext cx="400050" cy="45243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87" name="Rectangle 190">
            <a:extLst>
              <a:ext uri="{FF2B5EF4-FFF2-40B4-BE49-F238E27FC236}">
                <a16:creationId xmlns:a16="http://schemas.microsoft.com/office/drawing/2014/main" id="{8E7281C4-EEB4-EC49-31A2-D5FC06CA0E40}"/>
              </a:ext>
            </a:extLst>
          </p:cNvPr>
          <p:cNvSpPr>
            <a:spLocks noChangeArrowheads="1"/>
          </p:cNvSpPr>
          <p:nvPr/>
        </p:nvSpPr>
        <p:spPr bwMode="auto">
          <a:xfrm>
            <a:off x="6935788" y="2846388"/>
            <a:ext cx="773112"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a:t>GABA</a:t>
            </a:r>
          </a:p>
          <a:p>
            <a:pPr algn="ctr" eaLnBrk="1" hangingPunct="1">
              <a:lnSpc>
                <a:spcPct val="90000"/>
              </a:lnSpc>
              <a:spcBef>
                <a:spcPct val="0"/>
              </a:spcBef>
              <a:buFontTx/>
              <a:buNone/>
            </a:pPr>
            <a:r>
              <a:rPr lang="en-US" altLang="en-US" sz="1400"/>
              <a:t>Neuron</a:t>
            </a:r>
          </a:p>
        </p:txBody>
      </p:sp>
      <p:sp>
        <p:nvSpPr>
          <p:cNvPr id="44088" name="Line 191">
            <a:extLst>
              <a:ext uri="{FF2B5EF4-FFF2-40B4-BE49-F238E27FC236}">
                <a16:creationId xmlns:a16="http://schemas.microsoft.com/office/drawing/2014/main" id="{6940D9C7-D675-33A4-4EB3-FFCA517F43D2}"/>
              </a:ext>
            </a:extLst>
          </p:cNvPr>
          <p:cNvSpPr>
            <a:spLocks noChangeShapeType="1"/>
          </p:cNvSpPr>
          <p:nvPr/>
        </p:nvSpPr>
        <p:spPr bwMode="auto">
          <a:xfrm flipH="1">
            <a:off x="1709738" y="6176963"/>
            <a:ext cx="550862"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89" name="Line 192">
            <a:extLst>
              <a:ext uri="{FF2B5EF4-FFF2-40B4-BE49-F238E27FC236}">
                <a16:creationId xmlns:a16="http://schemas.microsoft.com/office/drawing/2014/main" id="{33846316-EF2D-1565-9C76-3BE1D9CF978A}"/>
              </a:ext>
            </a:extLst>
          </p:cNvPr>
          <p:cNvSpPr>
            <a:spLocks noChangeShapeType="1"/>
          </p:cNvSpPr>
          <p:nvPr/>
        </p:nvSpPr>
        <p:spPr bwMode="auto">
          <a:xfrm>
            <a:off x="1709738" y="6042025"/>
            <a:ext cx="0" cy="26670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0" name="Line 193">
            <a:extLst>
              <a:ext uri="{FF2B5EF4-FFF2-40B4-BE49-F238E27FC236}">
                <a16:creationId xmlns:a16="http://schemas.microsoft.com/office/drawing/2014/main" id="{B7B4F458-499D-ADCD-1B16-E5C8587571CE}"/>
              </a:ext>
            </a:extLst>
          </p:cNvPr>
          <p:cNvSpPr>
            <a:spLocks noChangeShapeType="1"/>
          </p:cNvSpPr>
          <p:nvPr/>
        </p:nvSpPr>
        <p:spPr bwMode="auto">
          <a:xfrm>
            <a:off x="4445000" y="6043613"/>
            <a:ext cx="0" cy="26670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1" name="Rectangle 194">
            <a:extLst>
              <a:ext uri="{FF2B5EF4-FFF2-40B4-BE49-F238E27FC236}">
                <a16:creationId xmlns:a16="http://schemas.microsoft.com/office/drawing/2014/main" id="{C984BF47-822B-7B68-E5F0-A27599196B0E}"/>
              </a:ext>
            </a:extLst>
          </p:cNvPr>
          <p:cNvSpPr>
            <a:spLocks noChangeArrowheads="1"/>
          </p:cNvSpPr>
          <p:nvPr/>
        </p:nvSpPr>
        <p:spPr bwMode="auto">
          <a:xfrm>
            <a:off x="2236788" y="6000750"/>
            <a:ext cx="2033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400"/>
              <a:t>Ventral Tegmental Area</a:t>
            </a:r>
          </a:p>
          <a:p>
            <a:pPr algn="ctr" eaLnBrk="1" hangingPunct="1">
              <a:spcBef>
                <a:spcPct val="0"/>
              </a:spcBef>
              <a:buFontTx/>
              <a:buNone/>
            </a:pPr>
            <a:r>
              <a:rPr lang="en-US" altLang="en-US" sz="1400"/>
              <a:t>(VTA)</a:t>
            </a:r>
          </a:p>
        </p:txBody>
      </p:sp>
      <p:sp>
        <p:nvSpPr>
          <p:cNvPr id="44092" name="Line 195">
            <a:extLst>
              <a:ext uri="{FF2B5EF4-FFF2-40B4-BE49-F238E27FC236}">
                <a16:creationId xmlns:a16="http://schemas.microsoft.com/office/drawing/2014/main" id="{9FBDCC08-D16D-E1A2-8382-FDBC8916A01A}"/>
              </a:ext>
            </a:extLst>
          </p:cNvPr>
          <p:cNvSpPr>
            <a:spLocks noChangeShapeType="1"/>
          </p:cNvSpPr>
          <p:nvPr/>
        </p:nvSpPr>
        <p:spPr bwMode="auto">
          <a:xfrm flipH="1" flipV="1">
            <a:off x="3908425" y="6159500"/>
            <a:ext cx="506413" cy="3175"/>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3" name="Line 196">
            <a:extLst>
              <a:ext uri="{FF2B5EF4-FFF2-40B4-BE49-F238E27FC236}">
                <a16:creationId xmlns:a16="http://schemas.microsoft.com/office/drawing/2014/main" id="{AFDAEBDB-55F8-E614-0793-195BC92AE12A}"/>
              </a:ext>
            </a:extLst>
          </p:cNvPr>
          <p:cNvSpPr>
            <a:spLocks noChangeShapeType="1"/>
          </p:cNvSpPr>
          <p:nvPr/>
        </p:nvSpPr>
        <p:spPr bwMode="auto">
          <a:xfrm flipH="1">
            <a:off x="4695825" y="6176963"/>
            <a:ext cx="771525" cy="158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4" name="Line 197">
            <a:extLst>
              <a:ext uri="{FF2B5EF4-FFF2-40B4-BE49-F238E27FC236}">
                <a16:creationId xmlns:a16="http://schemas.microsoft.com/office/drawing/2014/main" id="{37A06242-2AC3-0DC6-B1C9-EF325F049D13}"/>
              </a:ext>
            </a:extLst>
          </p:cNvPr>
          <p:cNvSpPr>
            <a:spLocks noChangeShapeType="1"/>
          </p:cNvSpPr>
          <p:nvPr/>
        </p:nvSpPr>
        <p:spPr bwMode="auto">
          <a:xfrm>
            <a:off x="4695825" y="6043613"/>
            <a:ext cx="0" cy="26670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5" name="Line 198">
            <a:extLst>
              <a:ext uri="{FF2B5EF4-FFF2-40B4-BE49-F238E27FC236}">
                <a16:creationId xmlns:a16="http://schemas.microsoft.com/office/drawing/2014/main" id="{E06C26E1-0547-6415-6799-94D4425BEFBC}"/>
              </a:ext>
            </a:extLst>
          </p:cNvPr>
          <p:cNvSpPr>
            <a:spLocks noChangeShapeType="1"/>
          </p:cNvSpPr>
          <p:nvPr/>
        </p:nvSpPr>
        <p:spPr bwMode="auto">
          <a:xfrm>
            <a:off x="7831138" y="6029325"/>
            <a:ext cx="0" cy="26670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6" name="Rectangle 199">
            <a:extLst>
              <a:ext uri="{FF2B5EF4-FFF2-40B4-BE49-F238E27FC236}">
                <a16:creationId xmlns:a16="http://schemas.microsoft.com/office/drawing/2014/main" id="{B2B8E476-9292-8980-2268-9BA2397FD1C7}"/>
              </a:ext>
            </a:extLst>
          </p:cNvPr>
          <p:cNvSpPr>
            <a:spLocks noChangeArrowheads="1"/>
          </p:cNvSpPr>
          <p:nvPr/>
        </p:nvSpPr>
        <p:spPr bwMode="auto">
          <a:xfrm>
            <a:off x="5530850" y="6002338"/>
            <a:ext cx="1809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400"/>
              <a:t>Nucleus Accumbens</a:t>
            </a:r>
          </a:p>
          <a:p>
            <a:pPr algn="ctr" eaLnBrk="1" hangingPunct="1">
              <a:spcBef>
                <a:spcPct val="0"/>
              </a:spcBef>
              <a:buFontTx/>
              <a:buNone/>
            </a:pPr>
            <a:r>
              <a:rPr lang="en-US" altLang="en-US" sz="1400"/>
              <a:t>(NAc)</a:t>
            </a:r>
          </a:p>
        </p:txBody>
      </p:sp>
      <p:sp>
        <p:nvSpPr>
          <p:cNvPr id="44097" name="Line 200">
            <a:extLst>
              <a:ext uri="{FF2B5EF4-FFF2-40B4-BE49-F238E27FC236}">
                <a16:creationId xmlns:a16="http://schemas.microsoft.com/office/drawing/2014/main" id="{CCCD78CC-E2C9-36CE-4738-00995439B90C}"/>
              </a:ext>
            </a:extLst>
          </p:cNvPr>
          <p:cNvSpPr>
            <a:spLocks noChangeShapeType="1"/>
          </p:cNvSpPr>
          <p:nvPr/>
        </p:nvSpPr>
        <p:spPr bwMode="auto">
          <a:xfrm flipH="1" flipV="1">
            <a:off x="6997700" y="6159500"/>
            <a:ext cx="819150" cy="4763"/>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8" name="Line 201">
            <a:extLst>
              <a:ext uri="{FF2B5EF4-FFF2-40B4-BE49-F238E27FC236}">
                <a16:creationId xmlns:a16="http://schemas.microsoft.com/office/drawing/2014/main" id="{5CAC6ABE-4A94-0E94-3372-C0101B36FB60}"/>
              </a:ext>
            </a:extLst>
          </p:cNvPr>
          <p:cNvSpPr>
            <a:spLocks noChangeShapeType="1"/>
          </p:cNvSpPr>
          <p:nvPr/>
        </p:nvSpPr>
        <p:spPr bwMode="auto">
          <a:xfrm flipH="1" flipV="1">
            <a:off x="6561138" y="3354388"/>
            <a:ext cx="119062" cy="857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099" name="Line 202">
            <a:extLst>
              <a:ext uri="{FF2B5EF4-FFF2-40B4-BE49-F238E27FC236}">
                <a16:creationId xmlns:a16="http://schemas.microsoft.com/office/drawing/2014/main" id="{601F5ADC-5732-7454-0C2F-7B008BB6B9B2}"/>
              </a:ext>
            </a:extLst>
          </p:cNvPr>
          <p:cNvSpPr>
            <a:spLocks noChangeShapeType="1"/>
          </p:cNvSpPr>
          <p:nvPr/>
        </p:nvSpPr>
        <p:spPr bwMode="auto">
          <a:xfrm>
            <a:off x="6545263" y="3259138"/>
            <a:ext cx="33337" cy="1143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0" name="Line 203">
            <a:extLst>
              <a:ext uri="{FF2B5EF4-FFF2-40B4-BE49-F238E27FC236}">
                <a16:creationId xmlns:a16="http://schemas.microsoft.com/office/drawing/2014/main" id="{2E6695AB-9C59-4861-4089-3F221A4DE484}"/>
              </a:ext>
            </a:extLst>
          </p:cNvPr>
          <p:cNvSpPr>
            <a:spLocks noChangeShapeType="1"/>
          </p:cNvSpPr>
          <p:nvPr/>
        </p:nvSpPr>
        <p:spPr bwMode="auto">
          <a:xfrm flipH="1">
            <a:off x="6484938" y="3363913"/>
            <a:ext cx="85725" cy="190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1" name="Line 204">
            <a:extLst>
              <a:ext uri="{FF2B5EF4-FFF2-40B4-BE49-F238E27FC236}">
                <a16:creationId xmlns:a16="http://schemas.microsoft.com/office/drawing/2014/main" id="{896A670A-BB62-316F-F45C-E9CAE87C5678}"/>
              </a:ext>
            </a:extLst>
          </p:cNvPr>
          <p:cNvSpPr>
            <a:spLocks noChangeShapeType="1"/>
          </p:cNvSpPr>
          <p:nvPr/>
        </p:nvSpPr>
        <p:spPr bwMode="auto">
          <a:xfrm flipH="1">
            <a:off x="6494463" y="3649663"/>
            <a:ext cx="1270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2" name="Line 205">
            <a:extLst>
              <a:ext uri="{FF2B5EF4-FFF2-40B4-BE49-F238E27FC236}">
                <a16:creationId xmlns:a16="http://schemas.microsoft.com/office/drawing/2014/main" id="{260B075B-70BA-FB09-8849-8FBDDA4066BD}"/>
              </a:ext>
            </a:extLst>
          </p:cNvPr>
          <p:cNvSpPr>
            <a:spLocks noChangeShapeType="1"/>
          </p:cNvSpPr>
          <p:nvPr/>
        </p:nvSpPr>
        <p:spPr bwMode="auto">
          <a:xfrm flipH="1" flipV="1">
            <a:off x="6400800" y="3582988"/>
            <a:ext cx="93663" cy="6667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3" name="Line 206">
            <a:extLst>
              <a:ext uri="{FF2B5EF4-FFF2-40B4-BE49-F238E27FC236}">
                <a16:creationId xmlns:a16="http://schemas.microsoft.com/office/drawing/2014/main" id="{DA9C880B-68BF-BC43-BC89-BDC54E988991}"/>
              </a:ext>
            </a:extLst>
          </p:cNvPr>
          <p:cNvSpPr>
            <a:spLocks noChangeShapeType="1"/>
          </p:cNvSpPr>
          <p:nvPr/>
        </p:nvSpPr>
        <p:spPr bwMode="auto">
          <a:xfrm flipH="1">
            <a:off x="6418263" y="3649663"/>
            <a:ext cx="84137" cy="857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4" name="Line 207">
            <a:extLst>
              <a:ext uri="{FF2B5EF4-FFF2-40B4-BE49-F238E27FC236}">
                <a16:creationId xmlns:a16="http://schemas.microsoft.com/office/drawing/2014/main" id="{8ED5DDDE-8F2D-6403-4E44-559EB710EE9E}"/>
              </a:ext>
            </a:extLst>
          </p:cNvPr>
          <p:cNvSpPr>
            <a:spLocks noChangeShapeType="1"/>
          </p:cNvSpPr>
          <p:nvPr/>
        </p:nvSpPr>
        <p:spPr bwMode="auto">
          <a:xfrm flipH="1">
            <a:off x="6561138" y="3783013"/>
            <a:ext cx="101600" cy="857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5" name="Line 208">
            <a:extLst>
              <a:ext uri="{FF2B5EF4-FFF2-40B4-BE49-F238E27FC236}">
                <a16:creationId xmlns:a16="http://schemas.microsoft.com/office/drawing/2014/main" id="{FFCCDDF8-E373-43A3-1605-BC67486B2237}"/>
              </a:ext>
            </a:extLst>
          </p:cNvPr>
          <p:cNvSpPr>
            <a:spLocks noChangeShapeType="1"/>
          </p:cNvSpPr>
          <p:nvPr/>
        </p:nvSpPr>
        <p:spPr bwMode="auto">
          <a:xfrm>
            <a:off x="6570663" y="3859213"/>
            <a:ext cx="0" cy="1238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6" name="Line 209">
            <a:extLst>
              <a:ext uri="{FF2B5EF4-FFF2-40B4-BE49-F238E27FC236}">
                <a16:creationId xmlns:a16="http://schemas.microsoft.com/office/drawing/2014/main" id="{72240C81-437A-BC7F-8691-6DF674874F20}"/>
              </a:ext>
            </a:extLst>
          </p:cNvPr>
          <p:cNvSpPr>
            <a:spLocks noChangeShapeType="1"/>
          </p:cNvSpPr>
          <p:nvPr/>
        </p:nvSpPr>
        <p:spPr bwMode="auto">
          <a:xfrm flipH="1" flipV="1">
            <a:off x="6459538" y="3830638"/>
            <a:ext cx="111125" cy="381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7" name="Line 210">
            <a:extLst>
              <a:ext uri="{FF2B5EF4-FFF2-40B4-BE49-F238E27FC236}">
                <a16:creationId xmlns:a16="http://schemas.microsoft.com/office/drawing/2014/main" id="{1FA5AEE1-6B4B-9170-7CA1-61FCE84D2460}"/>
              </a:ext>
            </a:extLst>
          </p:cNvPr>
          <p:cNvSpPr>
            <a:spLocks noChangeShapeType="1"/>
          </p:cNvSpPr>
          <p:nvPr/>
        </p:nvSpPr>
        <p:spPr bwMode="auto">
          <a:xfrm>
            <a:off x="1970088" y="4427538"/>
            <a:ext cx="44450" cy="889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8" name="Line 211">
            <a:extLst>
              <a:ext uri="{FF2B5EF4-FFF2-40B4-BE49-F238E27FC236}">
                <a16:creationId xmlns:a16="http://schemas.microsoft.com/office/drawing/2014/main" id="{1D3B767A-7B07-BCAF-CFF2-337B236DE6D7}"/>
              </a:ext>
            </a:extLst>
          </p:cNvPr>
          <p:cNvSpPr>
            <a:spLocks noChangeShapeType="1"/>
          </p:cNvSpPr>
          <p:nvPr/>
        </p:nvSpPr>
        <p:spPr bwMode="auto">
          <a:xfrm>
            <a:off x="2133600" y="4332288"/>
            <a:ext cx="17463" cy="1143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09" name="Line 212">
            <a:extLst>
              <a:ext uri="{FF2B5EF4-FFF2-40B4-BE49-F238E27FC236}">
                <a16:creationId xmlns:a16="http://schemas.microsoft.com/office/drawing/2014/main" id="{18F06E3F-1FF5-0BED-AD5B-2DFD4DFF891E}"/>
              </a:ext>
            </a:extLst>
          </p:cNvPr>
          <p:cNvSpPr>
            <a:spLocks noChangeShapeType="1"/>
          </p:cNvSpPr>
          <p:nvPr/>
        </p:nvSpPr>
        <p:spPr bwMode="auto">
          <a:xfrm flipH="1" flipV="1">
            <a:off x="4013200" y="3055938"/>
            <a:ext cx="14288" cy="952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0" name="Line 213">
            <a:extLst>
              <a:ext uri="{FF2B5EF4-FFF2-40B4-BE49-F238E27FC236}">
                <a16:creationId xmlns:a16="http://schemas.microsoft.com/office/drawing/2014/main" id="{40DDCC43-2E5B-3618-4A40-BF269E11F2E1}"/>
              </a:ext>
            </a:extLst>
          </p:cNvPr>
          <p:cNvSpPr>
            <a:spLocks noChangeShapeType="1"/>
          </p:cNvSpPr>
          <p:nvPr/>
        </p:nvSpPr>
        <p:spPr bwMode="auto">
          <a:xfrm flipH="1" flipV="1">
            <a:off x="4122738" y="3017838"/>
            <a:ext cx="14287" cy="952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1" name="Line 214">
            <a:extLst>
              <a:ext uri="{FF2B5EF4-FFF2-40B4-BE49-F238E27FC236}">
                <a16:creationId xmlns:a16="http://schemas.microsoft.com/office/drawing/2014/main" id="{658D30CC-EB38-F08A-345D-BFCF2444F847}"/>
              </a:ext>
            </a:extLst>
          </p:cNvPr>
          <p:cNvSpPr>
            <a:spLocks noChangeShapeType="1"/>
          </p:cNvSpPr>
          <p:nvPr/>
        </p:nvSpPr>
        <p:spPr bwMode="auto">
          <a:xfrm flipH="1" flipV="1">
            <a:off x="3690938" y="3443288"/>
            <a:ext cx="119062" cy="381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2" name="Line 215">
            <a:extLst>
              <a:ext uri="{FF2B5EF4-FFF2-40B4-BE49-F238E27FC236}">
                <a16:creationId xmlns:a16="http://schemas.microsoft.com/office/drawing/2014/main" id="{1F1A23D7-BBE2-D6C2-10B5-10B851253302}"/>
              </a:ext>
            </a:extLst>
          </p:cNvPr>
          <p:cNvSpPr>
            <a:spLocks noChangeShapeType="1"/>
          </p:cNvSpPr>
          <p:nvPr/>
        </p:nvSpPr>
        <p:spPr bwMode="auto">
          <a:xfrm flipH="1">
            <a:off x="3686175" y="3633788"/>
            <a:ext cx="123825" cy="317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3" name="Line 216">
            <a:extLst>
              <a:ext uri="{FF2B5EF4-FFF2-40B4-BE49-F238E27FC236}">
                <a16:creationId xmlns:a16="http://schemas.microsoft.com/office/drawing/2014/main" id="{25A1A978-2285-AA4F-4344-62445D3826F9}"/>
              </a:ext>
            </a:extLst>
          </p:cNvPr>
          <p:cNvSpPr>
            <a:spLocks noChangeShapeType="1"/>
          </p:cNvSpPr>
          <p:nvPr/>
        </p:nvSpPr>
        <p:spPr bwMode="auto">
          <a:xfrm flipH="1">
            <a:off x="4194175" y="4357688"/>
            <a:ext cx="95250" cy="889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4" name="Line 217">
            <a:extLst>
              <a:ext uri="{FF2B5EF4-FFF2-40B4-BE49-F238E27FC236}">
                <a16:creationId xmlns:a16="http://schemas.microsoft.com/office/drawing/2014/main" id="{03294992-AB79-69E2-2495-1C7943686F75}"/>
              </a:ext>
            </a:extLst>
          </p:cNvPr>
          <p:cNvSpPr>
            <a:spLocks noChangeShapeType="1"/>
          </p:cNvSpPr>
          <p:nvPr/>
        </p:nvSpPr>
        <p:spPr bwMode="auto">
          <a:xfrm flipH="1">
            <a:off x="4340225" y="4408488"/>
            <a:ext cx="46038" cy="1143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5" name="Line 218">
            <a:extLst>
              <a:ext uri="{FF2B5EF4-FFF2-40B4-BE49-F238E27FC236}">
                <a16:creationId xmlns:a16="http://schemas.microsoft.com/office/drawing/2014/main" id="{C8E2C81D-D4A5-D1B2-1125-A105175FB47C}"/>
              </a:ext>
            </a:extLst>
          </p:cNvPr>
          <p:cNvSpPr>
            <a:spLocks noChangeShapeType="1"/>
          </p:cNvSpPr>
          <p:nvPr/>
        </p:nvSpPr>
        <p:spPr bwMode="auto">
          <a:xfrm>
            <a:off x="4137025" y="3849688"/>
            <a:ext cx="34925" cy="1206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6" name="Line 219">
            <a:extLst>
              <a:ext uri="{FF2B5EF4-FFF2-40B4-BE49-F238E27FC236}">
                <a16:creationId xmlns:a16="http://schemas.microsoft.com/office/drawing/2014/main" id="{9159EA0B-8FC8-6A93-B8ED-DDC9D793C5E1}"/>
              </a:ext>
            </a:extLst>
          </p:cNvPr>
          <p:cNvSpPr>
            <a:spLocks noChangeShapeType="1"/>
          </p:cNvSpPr>
          <p:nvPr/>
        </p:nvSpPr>
        <p:spPr bwMode="auto">
          <a:xfrm>
            <a:off x="4238625" y="3779838"/>
            <a:ext cx="85725" cy="127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7" name="Line 220">
            <a:extLst>
              <a:ext uri="{FF2B5EF4-FFF2-40B4-BE49-F238E27FC236}">
                <a16:creationId xmlns:a16="http://schemas.microsoft.com/office/drawing/2014/main" id="{47DA6870-8543-FEAE-62BE-A20DDD7AEFA0}"/>
              </a:ext>
            </a:extLst>
          </p:cNvPr>
          <p:cNvSpPr>
            <a:spLocks noChangeShapeType="1"/>
          </p:cNvSpPr>
          <p:nvPr/>
        </p:nvSpPr>
        <p:spPr bwMode="auto">
          <a:xfrm flipV="1">
            <a:off x="4114800" y="3963988"/>
            <a:ext cx="95250" cy="317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8" name="Line 221">
            <a:extLst>
              <a:ext uri="{FF2B5EF4-FFF2-40B4-BE49-F238E27FC236}">
                <a16:creationId xmlns:a16="http://schemas.microsoft.com/office/drawing/2014/main" id="{D7414D9D-BCF9-E7E5-4BF3-639518FCBEC8}"/>
              </a:ext>
            </a:extLst>
          </p:cNvPr>
          <p:cNvSpPr>
            <a:spLocks noChangeShapeType="1"/>
          </p:cNvSpPr>
          <p:nvPr/>
        </p:nvSpPr>
        <p:spPr bwMode="auto">
          <a:xfrm>
            <a:off x="4121150" y="3989388"/>
            <a:ext cx="4763" cy="889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19" name="Line 222">
            <a:extLst>
              <a:ext uri="{FF2B5EF4-FFF2-40B4-BE49-F238E27FC236}">
                <a16:creationId xmlns:a16="http://schemas.microsoft.com/office/drawing/2014/main" id="{2AD1F84B-0B58-58E2-FE76-F04F1662AB19}"/>
              </a:ext>
            </a:extLst>
          </p:cNvPr>
          <p:cNvSpPr>
            <a:spLocks noChangeShapeType="1"/>
          </p:cNvSpPr>
          <p:nvPr/>
        </p:nvSpPr>
        <p:spPr bwMode="auto">
          <a:xfrm>
            <a:off x="4216400" y="3957638"/>
            <a:ext cx="33338" cy="76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0" name="Line 223">
            <a:extLst>
              <a:ext uri="{FF2B5EF4-FFF2-40B4-BE49-F238E27FC236}">
                <a16:creationId xmlns:a16="http://schemas.microsoft.com/office/drawing/2014/main" id="{8DA46B32-7875-3B77-6406-2B50ABB76263}"/>
              </a:ext>
            </a:extLst>
          </p:cNvPr>
          <p:cNvSpPr>
            <a:spLocks noChangeShapeType="1"/>
          </p:cNvSpPr>
          <p:nvPr/>
        </p:nvSpPr>
        <p:spPr bwMode="auto">
          <a:xfrm flipV="1">
            <a:off x="4278313" y="3862388"/>
            <a:ext cx="96837" cy="698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1" name="Line 224">
            <a:extLst>
              <a:ext uri="{FF2B5EF4-FFF2-40B4-BE49-F238E27FC236}">
                <a16:creationId xmlns:a16="http://schemas.microsoft.com/office/drawing/2014/main" id="{F2BBC32E-AE92-AA06-4A23-A2E6A2A86376}"/>
              </a:ext>
            </a:extLst>
          </p:cNvPr>
          <p:cNvSpPr>
            <a:spLocks noChangeShapeType="1"/>
          </p:cNvSpPr>
          <p:nvPr/>
        </p:nvSpPr>
        <p:spPr bwMode="auto">
          <a:xfrm>
            <a:off x="4278313" y="3932238"/>
            <a:ext cx="28575" cy="698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2" name="Line 225">
            <a:extLst>
              <a:ext uri="{FF2B5EF4-FFF2-40B4-BE49-F238E27FC236}">
                <a16:creationId xmlns:a16="http://schemas.microsoft.com/office/drawing/2014/main" id="{813D64B1-3B4A-18B9-14EA-7D63F0CE9215}"/>
              </a:ext>
            </a:extLst>
          </p:cNvPr>
          <p:cNvSpPr>
            <a:spLocks noChangeShapeType="1"/>
          </p:cNvSpPr>
          <p:nvPr/>
        </p:nvSpPr>
        <p:spPr bwMode="auto">
          <a:xfrm>
            <a:off x="4379913" y="3868738"/>
            <a:ext cx="39687" cy="50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3" name="Line 226">
            <a:extLst>
              <a:ext uri="{FF2B5EF4-FFF2-40B4-BE49-F238E27FC236}">
                <a16:creationId xmlns:a16="http://schemas.microsoft.com/office/drawing/2014/main" id="{40E72990-A9F3-A802-ACBC-34366BEFFCA9}"/>
              </a:ext>
            </a:extLst>
          </p:cNvPr>
          <p:cNvSpPr>
            <a:spLocks noChangeShapeType="1"/>
          </p:cNvSpPr>
          <p:nvPr/>
        </p:nvSpPr>
        <p:spPr bwMode="auto">
          <a:xfrm>
            <a:off x="3668713" y="4421188"/>
            <a:ext cx="39687" cy="1397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4" name="Line 227">
            <a:extLst>
              <a:ext uri="{FF2B5EF4-FFF2-40B4-BE49-F238E27FC236}">
                <a16:creationId xmlns:a16="http://schemas.microsoft.com/office/drawing/2014/main" id="{76DCDF4E-2599-CC5A-D1FB-1FF23015927D}"/>
              </a:ext>
            </a:extLst>
          </p:cNvPr>
          <p:cNvSpPr>
            <a:spLocks noChangeShapeType="1"/>
          </p:cNvSpPr>
          <p:nvPr/>
        </p:nvSpPr>
        <p:spPr bwMode="auto">
          <a:xfrm>
            <a:off x="3832225" y="4357688"/>
            <a:ext cx="50800" cy="1206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5" name="Line 228">
            <a:extLst>
              <a:ext uri="{FF2B5EF4-FFF2-40B4-BE49-F238E27FC236}">
                <a16:creationId xmlns:a16="http://schemas.microsoft.com/office/drawing/2014/main" id="{3C9F7103-4A82-DEEA-CF9B-D30DC97CA278}"/>
              </a:ext>
            </a:extLst>
          </p:cNvPr>
          <p:cNvSpPr>
            <a:spLocks noChangeShapeType="1"/>
          </p:cNvSpPr>
          <p:nvPr/>
        </p:nvSpPr>
        <p:spPr bwMode="auto">
          <a:xfrm flipH="1">
            <a:off x="2303463" y="4364038"/>
            <a:ext cx="22225" cy="1079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6" name="Line 229">
            <a:extLst>
              <a:ext uri="{FF2B5EF4-FFF2-40B4-BE49-F238E27FC236}">
                <a16:creationId xmlns:a16="http://schemas.microsoft.com/office/drawing/2014/main" id="{9285626E-B3E0-B984-3DA4-EC1B7F9673B6}"/>
              </a:ext>
            </a:extLst>
          </p:cNvPr>
          <p:cNvSpPr>
            <a:spLocks noChangeShapeType="1"/>
          </p:cNvSpPr>
          <p:nvPr/>
        </p:nvSpPr>
        <p:spPr bwMode="auto">
          <a:xfrm flipV="1">
            <a:off x="4017963" y="3119438"/>
            <a:ext cx="112712" cy="317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7" name="Line 230">
            <a:extLst>
              <a:ext uri="{FF2B5EF4-FFF2-40B4-BE49-F238E27FC236}">
                <a16:creationId xmlns:a16="http://schemas.microsoft.com/office/drawing/2014/main" id="{88C9EC43-0766-3144-3252-94F1685A1E06}"/>
              </a:ext>
            </a:extLst>
          </p:cNvPr>
          <p:cNvSpPr>
            <a:spLocks noChangeShapeType="1"/>
          </p:cNvSpPr>
          <p:nvPr/>
        </p:nvSpPr>
        <p:spPr bwMode="auto">
          <a:xfrm>
            <a:off x="4090988" y="3138488"/>
            <a:ext cx="22225" cy="1460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8" name="Line 231">
            <a:extLst>
              <a:ext uri="{FF2B5EF4-FFF2-40B4-BE49-F238E27FC236}">
                <a16:creationId xmlns:a16="http://schemas.microsoft.com/office/drawing/2014/main" id="{E4D6DF2C-5DFF-6E9D-D2B2-1776CB8A670F}"/>
              </a:ext>
            </a:extLst>
          </p:cNvPr>
          <p:cNvSpPr>
            <a:spLocks noChangeShapeType="1"/>
          </p:cNvSpPr>
          <p:nvPr/>
        </p:nvSpPr>
        <p:spPr bwMode="auto">
          <a:xfrm flipH="1" flipV="1">
            <a:off x="3921125" y="3221038"/>
            <a:ext cx="61913" cy="1143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29" name="Line 232">
            <a:extLst>
              <a:ext uri="{FF2B5EF4-FFF2-40B4-BE49-F238E27FC236}">
                <a16:creationId xmlns:a16="http://schemas.microsoft.com/office/drawing/2014/main" id="{F4B58714-3525-8CC3-2B4E-18580E2649A9}"/>
              </a:ext>
            </a:extLst>
          </p:cNvPr>
          <p:cNvSpPr>
            <a:spLocks noChangeShapeType="1"/>
          </p:cNvSpPr>
          <p:nvPr/>
        </p:nvSpPr>
        <p:spPr bwMode="auto">
          <a:xfrm flipV="1">
            <a:off x="3876675" y="3189288"/>
            <a:ext cx="84138" cy="635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0" name="Line 233">
            <a:extLst>
              <a:ext uri="{FF2B5EF4-FFF2-40B4-BE49-F238E27FC236}">
                <a16:creationId xmlns:a16="http://schemas.microsoft.com/office/drawing/2014/main" id="{A809B993-2718-9595-6CDC-B10149284F13}"/>
              </a:ext>
            </a:extLst>
          </p:cNvPr>
          <p:cNvSpPr>
            <a:spLocks noChangeShapeType="1"/>
          </p:cNvSpPr>
          <p:nvPr/>
        </p:nvSpPr>
        <p:spPr bwMode="auto">
          <a:xfrm flipH="1" flipV="1">
            <a:off x="3932238" y="3113088"/>
            <a:ext cx="34925" cy="76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1" name="Line 234">
            <a:extLst>
              <a:ext uri="{FF2B5EF4-FFF2-40B4-BE49-F238E27FC236}">
                <a16:creationId xmlns:a16="http://schemas.microsoft.com/office/drawing/2014/main" id="{AB4676FC-F941-67BE-75EE-480DB3EC7F6D}"/>
              </a:ext>
            </a:extLst>
          </p:cNvPr>
          <p:cNvSpPr>
            <a:spLocks noChangeShapeType="1"/>
          </p:cNvSpPr>
          <p:nvPr/>
        </p:nvSpPr>
        <p:spPr bwMode="auto">
          <a:xfrm flipH="1" flipV="1">
            <a:off x="3814763" y="3195638"/>
            <a:ext cx="61912" cy="635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2" name="Line 235">
            <a:extLst>
              <a:ext uri="{FF2B5EF4-FFF2-40B4-BE49-F238E27FC236}">
                <a16:creationId xmlns:a16="http://schemas.microsoft.com/office/drawing/2014/main" id="{D910E096-5575-FBFD-B27F-29CE618B22AE}"/>
              </a:ext>
            </a:extLst>
          </p:cNvPr>
          <p:cNvSpPr>
            <a:spLocks noChangeShapeType="1"/>
          </p:cNvSpPr>
          <p:nvPr/>
        </p:nvSpPr>
        <p:spPr bwMode="auto">
          <a:xfrm flipH="1">
            <a:off x="3792538" y="3798888"/>
            <a:ext cx="96837" cy="889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3" name="Line 236">
            <a:extLst>
              <a:ext uri="{FF2B5EF4-FFF2-40B4-BE49-F238E27FC236}">
                <a16:creationId xmlns:a16="http://schemas.microsoft.com/office/drawing/2014/main" id="{BEB96EC4-3C8D-4056-CE19-405A4509FAC1}"/>
              </a:ext>
            </a:extLst>
          </p:cNvPr>
          <p:cNvSpPr>
            <a:spLocks noChangeShapeType="1"/>
          </p:cNvSpPr>
          <p:nvPr/>
        </p:nvSpPr>
        <p:spPr bwMode="auto">
          <a:xfrm flipH="1">
            <a:off x="3940175" y="3849688"/>
            <a:ext cx="44450" cy="1143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4" name="Line 237">
            <a:extLst>
              <a:ext uri="{FF2B5EF4-FFF2-40B4-BE49-F238E27FC236}">
                <a16:creationId xmlns:a16="http://schemas.microsoft.com/office/drawing/2014/main" id="{2EEE907E-1704-B773-63CA-D25CE3C8DE23}"/>
              </a:ext>
            </a:extLst>
          </p:cNvPr>
          <p:cNvSpPr>
            <a:spLocks noChangeShapeType="1"/>
          </p:cNvSpPr>
          <p:nvPr/>
        </p:nvSpPr>
        <p:spPr bwMode="auto">
          <a:xfrm>
            <a:off x="3759200" y="3856038"/>
            <a:ext cx="61913" cy="76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5" name="Line 238">
            <a:extLst>
              <a:ext uri="{FF2B5EF4-FFF2-40B4-BE49-F238E27FC236}">
                <a16:creationId xmlns:a16="http://schemas.microsoft.com/office/drawing/2014/main" id="{7D37890E-0833-64B0-95A0-A8CC968E4BB6}"/>
              </a:ext>
            </a:extLst>
          </p:cNvPr>
          <p:cNvSpPr>
            <a:spLocks noChangeShapeType="1"/>
          </p:cNvSpPr>
          <p:nvPr/>
        </p:nvSpPr>
        <p:spPr bwMode="auto">
          <a:xfrm flipH="1">
            <a:off x="3690938" y="3856038"/>
            <a:ext cx="68262" cy="50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6" name="Line 239">
            <a:extLst>
              <a:ext uri="{FF2B5EF4-FFF2-40B4-BE49-F238E27FC236}">
                <a16:creationId xmlns:a16="http://schemas.microsoft.com/office/drawing/2014/main" id="{4382797B-AE08-5B71-889E-3D7167C477C3}"/>
              </a:ext>
            </a:extLst>
          </p:cNvPr>
          <p:cNvSpPr>
            <a:spLocks noChangeShapeType="1"/>
          </p:cNvSpPr>
          <p:nvPr/>
        </p:nvSpPr>
        <p:spPr bwMode="auto">
          <a:xfrm flipH="1">
            <a:off x="3759200" y="3932238"/>
            <a:ext cx="57150" cy="571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7" name="Line 240">
            <a:extLst>
              <a:ext uri="{FF2B5EF4-FFF2-40B4-BE49-F238E27FC236}">
                <a16:creationId xmlns:a16="http://schemas.microsoft.com/office/drawing/2014/main" id="{1CFF3831-DB58-EA26-FF63-C67188A0D21F}"/>
              </a:ext>
            </a:extLst>
          </p:cNvPr>
          <p:cNvSpPr>
            <a:spLocks noChangeShapeType="1"/>
          </p:cNvSpPr>
          <p:nvPr/>
        </p:nvSpPr>
        <p:spPr bwMode="auto">
          <a:xfrm>
            <a:off x="3894138" y="3951288"/>
            <a:ext cx="90487" cy="444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8" name="Line 241">
            <a:extLst>
              <a:ext uri="{FF2B5EF4-FFF2-40B4-BE49-F238E27FC236}">
                <a16:creationId xmlns:a16="http://schemas.microsoft.com/office/drawing/2014/main" id="{3259EF89-F6DC-B41B-8947-41D4867A3309}"/>
              </a:ext>
            </a:extLst>
          </p:cNvPr>
          <p:cNvSpPr>
            <a:spLocks noChangeShapeType="1"/>
          </p:cNvSpPr>
          <p:nvPr/>
        </p:nvSpPr>
        <p:spPr bwMode="auto">
          <a:xfrm flipH="1">
            <a:off x="3854450" y="3951288"/>
            <a:ext cx="34925" cy="571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39" name="Line 242">
            <a:extLst>
              <a:ext uri="{FF2B5EF4-FFF2-40B4-BE49-F238E27FC236}">
                <a16:creationId xmlns:a16="http://schemas.microsoft.com/office/drawing/2014/main" id="{6D596224-22BB-DA94-F8B1-FA0468E5DDDA}"/>
              </a:ext>
            </a:extLst>
          </p:cNvPr>
          <p:cNvSpPr>
            <a:spLocks noChangeShapeType="1"/>
          </p:cNvSpPr>
          <p:nvPr/>
        </p:nvSpPr>
        <p:spPr bwMode="auto">
          <a:xfrm flipH="1">
            <a:off x="3968750" y="4002088"/>
            <a:ext cx="15875" cy="698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40" name="Rectangle 243">
            <a:extLst>
              <a:ext uri="{FF2B5EF4-FFF2-40B4-BE49-F238E27FC236}">
                <a16:creationId xmlns:a16="http://schemas.microsoft.com/office/drawing/2014/main" id="{56814C37-706F-7961-4D82-EFD259E035E5}"/>
              </a:ext>
            </a:extLst>
          </p:cNvPr>
          <p:cNvSpPr>
            <a:spLocks noChangeArrowheads="1"/>
          </p:cNvSpPr>
          <p:nvPr/>
        </p:nvSpPr>
        <p:spPr bwMode="auto">
          <a:xfrm>
            <a:off x="6099175" y="2466975"/>
            <a:ext cx="162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a:t>Dopamine Receptors</a:t>
            </a:r>
          </a:p>
        </p:txBody>
      </p:sp>
      <p:sp>
        <p:nvSpPr>
          <p:cNvPr id="44141" name="Line 244">
            <a:extLst>
              <a:ext uri="{FF2B5EF4-FFF2-40B4-BE49-F238E27FC236}">
                <a16:creationId xmlns:a16="http://schemas.microsoft.com/office/drawing/2014/main" id="{B1C3D315-B92B-A237-1794-D8492EBB0B43}"/>
              </a:ext>
            </a:extLst>
          </p:cNvPr>
          <p:cNvSpPr>
            <a:spLocks noChangeShapeType="1"/>
          </p:cNvSpPr>
          <p:nvPr/>
        </p:nvSpPr>
        <p:spPr bwMode="auto">
          <a:xfrm flipH="1">
            <a:off x="6642100" y="2716213"/>
            <a:ext cx="103188" cy="6191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42" name="Rectangle 245">
            <a:extLst>
              <a:ext uri="{FF2B5EF4-FFF2-40B4-BE49-F238E27FC236}">
                <a16:creationId xmlns:a16="http://schemas.microsoft.com/office/drawing/2014/main" id="{2CA2629A-B182-BD1F-4C47-377E945AEE11}"/>
              </a:ext>
            </a:extLst>
          </p:cNvPr>
          <p:cNvSpPr>
            <a:spLocks noChangeArrowheads="1"/>
          </p:cNvSpPr>
          <p:nvPr/>
        </p:nvSpPr>
        <p:spPr bwMode="auto">
          <a:xfrm>
            <a:off x="4764088" y="4124325"/>
            <a:ext cx="15017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a:t>GABA-A Receptors</a:t>
            </a:r>
          </a:p>
        </p:txBody>
      </p:sp>
      <p:sp>
        <p:nvSpPr>
          <p:cNvPr id="44143" name="Line 246">
            <a:extLst>
              <a:ext uri="{FF2B5EF4-FFF2-40B4-BE49-F238E27FC236}">
                <a16:creationId xmlns:a16="http://schemas.microsoft.com/office/drawing/2014/main" id="{D5849839-BDDC-2BF5-47F8-049B06B0ABA5}"/>
              </a:ext>
            </a:extLst>
          </p:cNvPr>
          <p:cNvSpPr>
            <a:spLocks noChangeShapeType="1"/>
          </p:cNvSpPr>
          <p:nvPr/>
        </p:nvSpPr>
        <p:spPr bwMode="auto">
          <a:xfrm>
            <a:off x="4354513" y="3819525"/>
            <a:ext cx="6080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44" name="Line 247">
            <a:extLst>
              <a:ext uri="{FF2B5EF4-FFF2-40B4-BE49-F238E27FC236}">
                <a16:creationId xmlns:a16="http://schemas.microsoft.com/office/drawing/2014/main" id="{6EEA0A06-8E33-FD28-9FAE-9F6F16CAC1A3}"/>
              </a:ext>
            </a:extLst>
          </p:cNvPr>
          <p:cNvSpPr>
            <a:spLocks noChangeShapeType="1"/>
          </p:cNvSpPr>
          <p:nvPr/>
        </p:nvSpPr>
        <p:spPr bwMode="auto">
          <a:xfrm>
            <a:off x="4967288" y="3808413"/>
            <a:ext cx="446087" cy="33337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45" name="Rectangle 248">
            <a:extLst>
              <a:ext uri="{FF2B5EF4-FFF2-40B4-BE49-F238E27FC236}">
                <a16:creationId xmlns:a16="http://schemas.microsoft.com/office/drawing/2014/main" id="{5DED34CE-2BCD-F6AD-B4D2-22AE9E159199}"/>
              </a:ext>
            </a:extLst>
          </p:cNvPr>
          <p:cNvSpPr>
            <a:spLocks noChangeArrowheads="1"/>
          </p:cNvSpPr>
          <p:nvPr/>
        </p:nvSpPr>
        <p:spPr bwMode="auto">
          <a:xfrm>
            <a:off x="3651250" y="5095875"/>
            <a:ext cx="9874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200"/>
              <a:t>Presynaptic</a:t>
            </a:r>
          </a:p>
          <a:p>
            <a:pPr algn="ctr" eaLnBrk="1" hangingPunct="1">
              <a:spcBef>
                <a:spcPct val="0"/>
              </a:spcBef>
              <a:buFontTx/>
              <a:buNone/>
            </a:pPr>
            <a:r>
              <a:rPr lang="en-US" altLang="en-US" sz="1200"/>
              <a:t>Opioid</a:t>
            </a:r>
          </a:p>
          <a:p>
            <a:pPr algn="ctr" eaLnBrk="1" hangingPunct="1">
              <a:spcBef>
                <a:spcPct val="0"/>
              </a:spcBef>
              <a:buFontTx/>
              <a:buNone/>
            </a:pPr>
            <a:r>
              <a:rPr lang="en-US" altLang="en-US" sz="1200"/>
              <a:t>Receptors</a:t>
            </a:r>
          </a:p>
          <a:p>
            <a:pPr algn="ctr" eaLnBrk="1" hangingPunct="1">
              <a:spcBef>
                <a:spcPct val="0"/>
              </a:spcBef>
              <a:buFontTx/>
              <a:buNone/>
            </a:pPr>
            <a:r>
              <a:rPr lang="en-US" altLang="en-US" sz="1200"/>
              <a:t>(</a:t>
            </a:r>
            <a:r>
              <a:rPr lang="en-US" altLang="en-US" sz="1200">
                <a:latin typeface="Symbol" panose="05050102010706020507" pitchFamily="18" charset="2"/>
              </a:rPr>
              <a:t>m</a:t>
            </a:r>
            <a:r>
              <a:rPr lang="en-US" altLang="en-US" sz="1200"/>
              <a:t>, </a:t>
            </a:r>
            <a:r>
              <a:rPr lang="en-US" altLang="en-US" sz="1200">
                <a:latin typeface="Symbol" panose="05050102010706020507" pitchFamily="18" charset="2"/>
              </a:rPr>
              <a:t>d</a:t>
            </a:r>
            <a:r>
              <a:rPr lang="en-US" altLang="en-US" sz="1200"/>
              <a:t>?)</a:t>
            </a:r>
          </a:p>
        </p:txBody>
      </p:sp>
      <p:sp>
        <p:nvSpPr>
          <p:cNvPr id="44146" name="Line 249">
            <a:extLst>
              <a:ext uri="{FF2B5EF4-FFF2-40B4-BE49-F238E27FC236}">
                <a16:creationId xmlns:a16="http://schemas.microsoft.com/office/drawing/2014/main" id="{4A54787C-F912-BA80-96C3-4EDBEB1DA2BC}"/>
              </a:ext>
            </a:extLst>
          </p:cNvPr>
          <p:cNvSpPr>
            <a:spLocks noChangeShapeType="1"/>
          </p:cNvSpPr>
          <p:nvPr/>
        </p:nvSpPr>
        <p:spPr bwMode="auto">
          <a:xfrm flipH="1" flipV="1">
            <a:off x="3478213" y="5073650"/>
            <a:ext cx="177800" cy="1492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47" name="Line 250">
            <a:extLst>
              <a:ext uri="{FF2B5EF4-FFF2-40B4-BE49-F238E27FC236}">
                <a16:creationId xmlns:a16="http://schemas.microsoft.com/office/drawing/2014/main" id="{9A2575BC-613E-66B8-CEB3-AEACDED21DB1}"/>
              </a:ext>
            </a:extLst>
          </p:cNvPr>
          <p:cNvSpPr>
            <a:spLocks noChangeShapeType="1"/>
          </p:cNvSpPr>
          <p:nvPr/>
        </p:nvSpPr>
        <p:spPr bwMode="auto">
          <a:xfrm flipV="1">
            <a:off x="3486150" y="4516438"/>
            <a:ext cx="142875" cy="55403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48" name="Line 251">
            <a:extLst>
              <a:ext uri="{FF2B5EF4-FFF2-40B4-BE49-F238E27FC236}">
                <a16:creationId xmlns:a16="http://schemas.microsoft.com/office/drawing/2014/main" id="{E7BDAAE5-4B91-5147-617E-7F271536E00E}"/>
              </a:ext>
            </a:extLst>
          </p:cNvPr>
          <p:cNvSpPr>
            <a:spLocks noChangeShapeType="1"/>
          </p:cNvSpPr>
          <p:nvPr/>
        </p:nvSpPr>
        <p:spPr bwMode="auto">
          <a:xfrm flipV="1">
            <a:off x="4413250" y="5106988"/>
            <a:ext cx="149225" cy="10001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49" name="Line 252">
            <a:extLst>
              <a:ext uri="{FF2B5EF4-FFF2-40B4-BE49-F238E27FC236}">
                <a16:creationId xmlns:a16="http://schemas.microsoft.com/office/drawing/2014/main" id="{2C173462-D012-8400-8915-E5FADE8EDDB9}"/>
              </a:ext>
            </a:extLst>
          </p:cNvPr>
          <p:cNvSpPr>
            <a:spLocks noChangeShapeType="1"/>
          </p:cNvSpPr>
          <p:nvPr/>
        </p:nvSpPr>
        <p:spPr bwMode="auto">
          <a:xfrm flipH="1" flipV="1">
            <a:off x="4405313" y="4471988"/>
            <a:ext cx="149225" cy="635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50" name="Rectangle 253">
            <a:extLst>
              <a:ext uri="{FF2B5EF4-FFF2-40B4-BE49-F238E27FC236}">
                <a16:creationId xmlns:a16="http://schemas.microsoft.com/office/drawing/2014/main" id="{493B5C4A-8A9B-5A31-3392-871606135E87}"/>
              </a:ext>
            </a:extLst>
          </p:cNvPr>
          <p:cNvSpPr>
            <a:spLocks noChangeArrowheads="1"/>
          </p:cNvSpPr>
          <p:nvPr/>
        </p:nvSpPr>
        <p:spPr bwMode="auto">
          <a:xfrm>
            <a:off x="2406650" y="3476625"/>
            <a:ext cx="884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200">
                <a:latin typeface="Symbol" panose="05050102010706020507" pitchFamily="18" charset="2"/>
              </a:rPr>
              <a:t>m</a:t>
            </a:r>
            <a:r>
              <a:rPr lang="en-US" altLang="en-US" sz="1200"/>
              <a:t>  Opioid</a:t>
            </a:r>
          </a:p>
          <a:p>
            <a:pPr algn="ctr" eaLnBrk="1" hangingPunct="1">
              <a:spcBef>
                <a:spcPct val="0"/>
              </a:spcBef>
              <a:buFontTx/>
              <a:buNone/>
            </a:pPr>
            <a:r>
              <a:rPr lang="en-US" altLang="en-US" sz="1200"/>
              <a:t>Receptors</a:t>
            </a:r>
          </a:p>
        </p:txBody>
      </p:sp>
      <p:sp>
        <p:nvSpPr>
          <p:cNvPr id="44151" name="Line 254">
            <a:extLst>
              <a:ext uri="{FF2B5EF4-FFF2-40B4-BE49-F238E27FC236}">
                <a16:creationId xmlns:a16="http://schemas.microsoft.com/office/drawing/2014/main" id="{A63E1971-ED95-058D-74DA-5B67BDD5213A}"/>
              </a:ext>
            </a:extLst>
          </p:cNvPr>
          <p:cNvSpPr>
            <a:spLocks noChangeShapeType="1"/>
          </p:cNvSpPr>
          <p:nvPr/>
        </p:nvSpPr>
        <p:spPr bwMode="auto">
          <a:xfrm>
            <a:off x="2379663" y="4421188"/>
            <a:ext cx="29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52" name="Line 255">
            <a:extLst>
              <a:ext uri="{FF2B5EF4-FFF2-40B4-BE49-F238E27FC236}">
                <a16:creationId xmlns:a16="http://schemas.microsoft.com/office/drawing/2014/main" id="{0D60494A-28E9-E4AB-7F49-0D43DD61F3F3}"/>
              </a:ext>
            </a:extLst>
          </p:cNvPr>
          <p:cNvSpPr>
            <a:spLocks noChangeShapeType="1"/>
          </p:cNvSpPr>
          <p:nvPr/>
        </p:nvSpPr>
        <p:spPr bwMode="auto">
          <a:xfrm flipV="1">
            <a:off x="2674938" y="3902075"/>
            <a:ext cx="134937" cy="51911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53" name="Rectangle 256">
            <a:extLst>
              <a:ext uri="{FF2B5EF4-FFF2-40B4-BE49-F238E27FC236}">
                <a16:creationId xmlns:a16="http://schemas.microsoft.com/office/drawing/2014/main" id="{6EE6C68D-1625-33E5-C150-8D5355F673CB}"/>
              </a:ext>
            </a:extLst>
          </p:cNvPr>
          <p:cNvSpPr>
            <a:spLocks noChangeArrowheads="1"/>
          </p:cNvSpPr>
          <p:nvPr/>
        </p:nvSpPr>
        <p:spPr bwMode="auto">
          <a:xfrm>
            <a:off x="2735263" y="2460625"/>
            <a:ext cx="8842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200">
                <a:latin typeface="Symbol" panose="05050102010706020507" pitchFamily="18" charset="2"/>
              </a:rPr>
              <a:t>k</a:t>
            </a:r>
            <a:r>
              <a:rPr lang="en-US" altLang="en-US" sz="1200"/>
              <a:t>  Opioid</a:t>
            </a:r>
          </a:p>
          <a:p>
            <a:pPr algn="ctr" eaLnBrk="1" hangingPunct="1">
              <a:spcBef>
                <a:spcPct val="0"/>
              </a:spcBef>
              <a:buFontTx/>
              <a:buNone/>
            </a:pPr>
            <a:r>
              <a:rPr lang="en-US" altLang="en-US" sz="1200"/>
              <a:t>Receptors</a:t>
            </a:r>
          </a:p>
        </p:txBody>
      </p:sp>
      <p:sp>
        <p:nvSpPr>
          <p:cNvPr id="44154" name="Line 257">
            <a:extLst>
              <a:ext uri="{FF2B5EF4-FFF2-40B4-BE49-F238E27FC236}">
                <a16:creationId xmlns:a16="http://schemas.microsoft.com/office/drawing/2014/main" id="{88FCBF03-F6C9-67D4-15BB-BC8509F3807C}"/>
              </a:ext>
            </a:extLst>
          </p:cNvPr>
          <p:cNvSpPr>
            <a:spLocks noChangeShapeType="1"/>
          </p:cNvSpPr>
          <p:nvPr/>
        </p:nvSpPr>
        <p:spPr bwMode="auto">
          <a:xfrm>
            <a:off x="3252788" y="2906713"/>
            <a:ext cx="385762" cy="28416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55" name="Line 258">
            <a:extLst>
              <a:ext uri="{FF2B5EF4-FFF2-40B4-BE49-F238E27FC236}">
                <a16:creationId xmlns:a16="http://schemas.microsoft.com/office/drawing/2014/main" id="{59297154-E0CB-79C7-A7FD-26857A897B43}"/>
              </a:ext>
            </a:extLst>
          </p:cNvPr>
          <p:cNvSpPr>
            <a:spLocks noChangeShapeType="1"/>
          </p:cNvSpPr>
          <p:nvPr/>
        </p:nvSpPr>
        <p:spPr bwMode="auto">
          <a:xfrm>
            <a:off x="3641725" y="3184525"/>
            <a:ext cx="74613" cy="20161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156" name="Oval 259">
            <a:extLst>
              <a:ext uri="{FF2B5EF4-FFF2-40B4-BE49-F238E27FC236}">
                <a16:creationId xmlns:a16="http://schemas.microsoft.com/office/drawing/2014/main" id="{2DE642EC-5EAD-F18D-97BD-9710521A7707}"/>
              </a:ext>
            </a:extLst>
          </p:cNvPr>
          <p:cNvSpPr>
            <a:spLocks noChangeArrowheads="1"/>
          </p:cNvSpPr>
          <p:nvPr/>
        </p:nvSpPr>
        <p:spPr bwMode="auto">
          <a:xfrm>
            <a:off x="3629025" y="4005263"/>
            <a:ext cx="69850" cy="76200"/>
          </a:xfrm>
          <a:prstGeom prst="ellipse">
            <a:avLst/>
          </a:prstGeom>
          <a:solidFill>
            <a:srgbClr val="00FF00"/>
          </a:solidFill>
          <a:ln w="12700">
            <a:solidFill>
              <a:srgbClr val="00FF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
        <p:nvSpPr>
          <p:cNvPr id="44157" name="Arc 260">
            <a:extLst>
              <a:ext uri="{FF2B5EF4-FFF2-40B4-BE49-F238E27FC236}">
                <a16:creationId xmlns:a16="http://schemas.microsoft.com/office/drawing/2014/main" id="{AB7DDE18-AB88-65BB-CE40-D765B105C592}"/>
              </a:ext>
            </a:extLst>
          </p:cNvPr>
          <p:cNvSpPr>
            <a:spLocks/>
          </p:cNvSpPr>
          <p:nvPr/>
        </p:nvSpPr>
        <p:spPr bwMode="auto">
          <a:xfrm rot="-180000">
            <a:off x="3587750" y="3571875"/>
            <a:ext cx="106363" cy="198438"/>
          </a:xfrm>
          <a:custGeom>
            <a:avLst/>
            <a:gdLst>
              <a:gd name="T0" fmla="*/ 2147483646 w 21600"/>
              <a:gd name="T1" fmla="*/ 0 h 42777"/>
              <a:gd name="T2" fmla="*/ 2147483646 w 21600"/>
              <a:gd name="T3" fmla="*/ 2147483646 h 42777"/>
              <a:gd name="T4" fmla="*/ 0 w 21600"/>
              <a:gd name="T5" fmla="*/ 2147483646 h 42777"/>
              <a:gd name="T6" fmla="*/ 0 60000 65536"/>
              <a:gd name="T7" fmla="*/ 0 60000 65536"/>
              <a:gd name="T8" fmla="*/ 0 60000 65536"/>
              <a:gd name="T9" fmla="*/ 0 w 21600"/>
              <a:gd name="T10" fmla="*/ 0 h 42777"/>
              <a:gd name="T11" fmla="*/ 21600 w 21600"/>
              <a:gd name="T12" fmla="*/ 42777 h 42777"/>
            </a:gdLst>
            <a:ahLst/>
            <a:cxnLst>
              <a:cxn ang="T6">
                <a:pos x="T0" y="T1"/>
              </a:cxn>
              <a:cxn ang="T7">
                <a:pos x="T2" y="T3"/>
              </a:cxn>
              <a:cxn ang="T8">
                <a:pos x="T4" y="T5"/>
              </a:cxn>
            </a:cxnLst>
            <a:rect l="T9" t="T10" r="T11" b="T12"/>
            <a:pathLst>
              <a:path w="21600" h="42777" fill="none" extrusionOk="0">
                <a:moveTo>
                  <a:pt x="2540" y="-1"/>
                </a:moveTo>
                <a:cubicBezTo>
                  <a:pt x="13410" y="1287"/>
                  <a:pt x="21600" y="10503"/>
                  <a:pt x="21600" y="21450"/>
                </a:cubicBezTo>
                <a:cubicBezTo>
                  <a:pt x="21600" y="32058"/>
                  <a:pt x="13896" y="41096"/>
                  <a:pt x="3422" y="42777"/>
                </a:cubicBezTo>
              </a:path>
              <a:path w="21600" h="42777" stroke="0" extrusionOk="0">
                <a:moveTo>
                  <a:pt x="2540" y="-1"/>
                </a:moveTo>
                <a:cubicBezTo>
                  <a:pt x="13410" y="1287"/>
                  <a:pt x="21600" y="10503"/>
                  <a:pt x="21600" y="21450"/>
                </a:cubicBezTo>
                <a:cubicBezTo>
                  <a:pt x="21600" y="32058"/>
                  <a:pt x="13896" y="41096"/>
                  <a:pt x="3422" y="42777"/>
                </a:cubicBezTo>
                <a:lnTo>
                  <a:pt x="0" y="21450"/>
                </a:lnTo>
                <a:lnTo>
                  <a:pt x="2540" y="-1"/>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58" name="Arc 261">
            <a:extLst>
              <a:ext uri="{FF2B5EF4-FFF2-40B4-BE49-F238E27FC236}">
                <a16:creationId xmlns:a16="http://schemas.microsoft.com/office/drawing/2014/main" id="{8D150994-CD7F-DF4C-D9AB-65FC2A7B6E5A}"/>
              </a:ext>
            </a:extLst>
          </p:cNvPr>
          <p:cNvSpPr>
            <a:spLocks/>
          </p:cNvSpPr>
          <p:nvPr/>
        </p:nvSpPr>
        <p:spPr bwMode="auto">
          <a:xfrm rot="4620000">
            <a:off x="2070100" y="4210050"/>
            <a:ext cx="104775" cy="168275"/>
          </a:xfrm>
          <a:custGeom>
            <a:avLst/>
            <a:gdLst>
              <a:gd name="T0" fmla="*/ 0 w 21929"/>
              <a:gd name="T1" fmla="*/ 51310335 h 43200"/>
              <a:gd name="T2" fmla="*/ 2147483646 w 21929"/>
              <a:gd name="T3" fmla="*/ 2147483646 h 43200"/>
              <a:gd name="T4" fmla="*/ 2147483646 w 21929"/>
              <a:gd name="T5" fmla="*/ 2147483646 h 43200"/>
              <a:gd name="T6" fmla="*/ 0 60000 65536"/>
              <a:gd name="T7" fmla="*/ 0 60000 65536"/>
              <a:gd name="T8" fmla="*/ 0 60000 65536"/>
              <a:gd name="T9" fmla="*/ 0 w 21929"/>
              <a:gd name="T10" fmla="*/ 0 h 43200"/>
              <a:gd name="T11" fmla="*/ 21929 w 21929"/>
              <a:gd name="T12" fmla="*/ 43200 h 43200"/>
            </a:gdLst>
            <a:ahLst/>
            <a:cxnLst>
              <a:cxn ang="T6">
                <a:pos x="T0" y="T1"/>
              </a:cxn>
              <a:cxn ang="T7">
                <a:pos x="T2" y="T3"/>
              </a:cxn>
              <a:cxn ang="T8">
                <a:pos x="T4" y="T5"/>
              </a:cxn>
            </a:cxnLst>
            <a:rect l="T9" t="T10" r="T11" b="T12"/>
            <a:pathLst>
              <a:path w="21929" h="43200" fill="none" extrusionOk="0">
                <a:moveTo>
                  <a:pt x="-1" y="2"/>
                </a:moveTo>
                <a:cubicBezTo>
                  <a:pt x="109" y="0"/>
                  <a:pt x="219" y="-1"/>
                  <a:pt x="329" y="0"/>
                </a:cubicBezTo>
                <a:cubicBezTo>
                  <a:pt x="12258" y="0"/>
                  <a:pt x="21929" y="9670"/>
                  <a:pt x="21929" y="21600"/>
                </a:cubicBezTo>
                <a:cubicBezTo>
                  <a:pt x="21929" y="33529"/>
                  <a:pt x="12258" y="43199"/>
                  <a:pt x="329" y="43200"/>
                </a:cubicBezTo>
              </a:path>
              <a:path w="21929" h="43200" stroke="0" extrusionOk="0">
                <a:moveTo>
                  <a:pt x="-1" y="2"/>
                </a:moveTo>
                <a:cubicBezTo>
                  <a:pt x="109" y="0"/>
                  <a:pt x="219" y="-1"/>
                  <a:pt x="329" y="0"/>
                </a:cubicBezTo>
                <a:cubicBezTo>
                  <a:pt x="12258" y="0"/>
                  <a:pt x="21929" y="9670"/>
                  <a:pt x="21929" y="21600"/>
                </a:cubicBezTo>
                <a:cubicBezTo>
                  <a:pt x="21929" y="33529"/>
                  <a:pt x="12258" y="43199"/>
                  <a:pt x="329" y="43200"/>
                </a:cubicBezTo>
                <a:lnTo>
                  <a:pt x="329" y="21600"/>
                </a:lnTo>
                <a:lnTo>
                  <a:pt x="-1" y="2"/>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59" name="Arc 262">
            <a:extLst>
              <a:ext uri="{FF2B5EF4-FFF2-40B4-BE49-F238E27FC236}">
                <a16:creationId xmlns:a16="http://schemas.microsoft.com/office/drawing/2014/main" id="{0C517B50-B952-C5BF-5624-F001829A1ECA}"/>
              </a:ext>
            </a:extLst>
          </p:cNvPr>
          <p:cNvSpPr>
            <a:spLocks/>
          </p:cNvSpPr>
          <p:nvPr/>
        </p:nvSpPr>
        <p:spPr bwMode="auto">
          <a:xfrm rot="6120000">
            <a:off x="2279650" y="4229100"/>
            <a:ext cx="104775" cy="168275"/>
          </a:xfrm>
          <a:custGeom>
            <a:avLst/>
            <a:gdLst>
              <a:gd name="T0" fmla="*/ 0 w 21929"/>
              <a:gd name="T1" fmla="*/ 51310335 h 43200"/>
              <a:gd name="T2" fmla="*/ 2147483646 w 21929"/>
              <a:gd name="T3" fmla="*/ 2147483646 h 43200"/>
              <a:gd name="T4" fmla="*/ 2147483646 w 21929"/>
              <a:gd name="T5" fmla="*/ 2147483646 h 43200"/>
              <a:gd name="T6" fmla="*/ 0 60000 65536"/>
              <a:gd name="T7" fmla="*/ 0 60000 65536"/>
              <a:gd name="T8" fmla="*/ 0 60000 65536"/>
              <a:gd name="T9" fmla="*/ 0 w 21929"/>
              <a:gd name="T10" fmla="*/ 0 h 43200"/>
              <a:gd name="T11" fmla="*/ 21929 w 21929"/>
              <a:gd name="T12" fmla="*/ 43200 h 43200"/>
            </a:gdLst>
            <a:ahLst/>
            <a:cxnLst>
              <a:cxn ang="T6">
                <a:pos x="T0" y="T1"/>
              </a:cxn>
              <a:cxn ang="T7">
                <a:pos x="T2" y="T3"/>
              </a:cxn>
              <a:cxn ang="T8">
                <a:pos x="T4" y="T5"/>
              </a:cxn>
            </a:cxnLst>
            <a:rect l="T9" t="T10" r="T11" b="T12"/>
            <a:pathLst>
              <a:path w="21929" h="43200" fill="none" extrusionOk="0">
                <a:moveTo>
                  <a:pt x="-1" y="2"/>
                </a:moveTo>
                <a:cubicBezTo>
                  <a:pt x="109" y="0"/>
                  <a:pt x="219" y="-1"/>
                  <a:pt x="329" y="0"/>
                </a:cubicBezTo>
                <a:cubicBezTo>
                  <a:pt x="12258" y="0"/>
                  <a:pt x="21929" y="9670"/>
                  <a:pt x="21929" y="21600"/>
                </a:cubicBezTo>
                <a:cubicBezTo>
                  <a:pt x="21929" y="33529"/>
                  <a:pt x="12258" y="43199"/>
                  <a:pt x="329" y="43200"/>
                </a:cubicBezTo>
              </a:path>
              <a:path w="21929" h="43200" stroke="0" extrusionOk="0">
                <a:moveTo>
                  <a:pt x="-1" y="2"/>
                </a:moveTo>
                <a:cubicBezTo>
                  <a:pt x="109" y="0"/>
                  <a:pt x="219" y="-1"/>
                  <a:pt x="329" y="0"/>
                </a:cubicBezTo>
                <a:cubicBezTo>
                  <a:pt x="12258" y="0"/>
                  <a:pt x="21929" y="9670"/>
                  <a:pt x="21929" y="21600"/>
                </a:cubicBezTo>
                <a:cubicBezTo>
                  <a:pt x="21929" y="33529"/>
                  <a:pt x="12258" y="43199"/>
                  <a:pt x="329" y="43200"/>
                </a:cubicBezTo>
                <a:lnTo>
                  <a:pt x="329" y="21600"/>
                </a:lnTo>
                <a:lnTo>
                  <a:pt x="-1" y="2"/>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60" name="Arc 263">
            <a:extLst>
              <a:ext uri="{FF2B5EF4-FFF2-40B4-BE49-F238E27FC236}">
                <a16:creationId xmlns:a16="http://schemas.microsoft.com/office/drawing/2014/main" id="{95CC640B-1C8C-E812-F065-061B3076A3AD}"/>
              </a:ext>
            </a:extLst>
          </p:cNvPr>
          <p:cNvSpPr>
            <a:spLocks/>
          </p:cNvSpPr>
          <p:nvPr/>
        </p:nvSpPr>
        <p:spPr bwMode="auto">
          <a:xfrm rot="840000">
            <a:off x="3587750" y="3324225"/>
            <a:ext cx="107950" cy="198438"/>
          </a:xfrm>
          <a:custGeom>
            <a:avLst/>
            <a:gdLst>
              <a:gd name="T0" fmla="*/ 2147483646 w 21600"/>
              <a:gd name="T1" fmla="*/ 0 h 42783"/>
              <a:gd name="T2" fmla="*/ 2147483646 w 21600"/>
              <a:gd name="T3" fmla="*/ 2147483646 h 42783"/>
              <a:gd name="T4" fmla="*/ 0 w 21600"/>
              <a:gd name="T5" fmla="*/ 2147483646 h 42783"/>
              <a:gd name="T6" fmla="*/ 0 60000 65536"/>
              <a:gd name="T7" fmla="*/ 0 60000 65536"/>
              <a:gd name="T8" fmla="*/ 0 60000 65536"/>
              <a:gd name="T9" fmla="*/ 0 w 21600"/>
              <a:gd name="T10" fmla="*/ 0 h 42783"/>
              <a:gd name="T11" fmla="*/ 21600 w 21600"/>
              <a:gd name="T12" fmla="*/ 42783 h 42783"/>
            </a:gdLst>
            <a:ahLst/>
            <a:cxnLst>
              <a:cxn ang="T6">
                <a:pos x="T0" y="T1"/>
              </a:cxn>
              <a:cxn ang="T7">
                <a:pos x="T2" y="T3"/>
              </a:cxn>
              <a:cxn ang="T8">
                <a:pos x="T4" y="T5"/>
              </a:cxn>
            </a:cxnLst>
            <a:rect l="T9" t="T10" r="T11" b="T12"/>
            <a:pathLst>
              <a:path w="21600" h="42783" fill="none" extrusionOk="0">
                <a:moveTo>
                  <a:pt x="2524" y="-1"/>
                </a:moveTo>
                <a:cubicBezTo>
                  <a:pt x="13401" y="1279"/>
                  <a:pt x="21600" y="10499"/>
                  <a:pt x="21600" y="21452"/>
                </a:cubicBezTo>
                <a:cubicBezTo>
                  <a:pt x="21600" y="32068"/>
                  <a:pt x="13884" y="41111"/>
                  <a:pt x="3399" y="42782"/>
                </a:cubicBezTo>
              </a:path>
              <a:path w="21600" h="42783" stroke="0" extrusionOk="0">
                <a:moveTo>
                  <a:pt x="2524" y="-1"/>
                </a:moveTo>
                <a:cubicBezTo>
                  <a:pt x="13401" y="1279"/>
                  <a:pt x="21600" y="10499"/>
                  <a:pt x="21600" y="21452"/>
                </a:cubicBezTo>
                <a:cubicBezTo>
                  <a:pt x="21600" y="32068"/>
                  <a:pt x="13884" y="41111"/>
                  <a:pt x="3399" y="42782"/>
                </a:cubicBezTo>
                <a:lnTo>
                  <a:pt x="0" y="21452"/>
                </a:lnTo>
                <a:lnTo>
                  <a:pt x="2524" y="-1"/>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61" name="Arc 264">
            <a:extLst>
              <a:ext uri="{FF2B5EF4-FFF2-40B4-BE49-F238E27FC236}">
                <a16:creationId xmlns:a16="http://schemas.microsoft.com/office/drawing/2014/main" id="{1FB1EC52-6854-F427-7E8C-43E222B7D715}"/>
              </a:ext>
            </a:extLst>
          </p:cNvPr>
          <p:cNvSpPr>
            <a:spLocks/>
          </p:cNvSpPr>
          <p:nvPr/>
        </p:nvSpPr>
        <p:spPr bwMode="auto">
          <a:xfrm rot="3060000">
            <a:off x="1895475" y="4311650"/>
            <a:ext cx="104775" cy="168275"/>
          </a:xfrm>
          <a:custGeom>
            <a:avLst/>
            <a:gdLst>
              <a:gd name="T0" fmla="*/ 0 w 21929"/>
              <a:gd name="T1" fmla="*/ 51310335 h 43200"/>
              <a:gd name="T2" fmla="*/ 2147483646 w 21929"/>
              <a:gd name="T3" fmla="*/ 2147483646 h 43200"/>
              <a:gd name="T4" fmla="*/ 2147483646 w 21929"/>
              <a:gd name="T5" fmla="*/ 2147483646 h 43200"/>
              <a:gd name="T6" fmla="*/ 0 60000 65536"/>
              <a:gd name="T7" fmla="*/ 0 60000 65536"/>
              <a:gd name="T8" fmla="*/ 0 60000 65536"/>
              <a:gd name="T9" fmla="*/ 0 w 21929"/>
              <a:gd name="T10" fmla="*/ 0 h 43200"/>
              <a:gd name="T11" fmla="*/ 21929 w 21929"/>
              <a:gd name="T12" fmla="*/ 43200 h 43200"/>
            </a:gdLst>
            <a:ahLst/>
            <a:cxnLst>
              <a:cxn ang="T6">
                <a:pos x="T0" y="T1"/>
              </a:cxn>
              <a:cxn ang="T7">
                <a:pos x="T2" y="T3"/>
              </a:cxn>
              <a:cxn ang="T8">
                <a:pos x="T4" y="T5"/>
              </a:cxn>
            </a:cxnLst>
            <a:rect l="T9" t="T10" r="T11" b="T12"/>
            <a:pathLst>
              <a:path w="21929" h="43200" fill="none" extrusionOk="0">
                <a:moveTo>
                  <a:pt x="-1" y="2"/>
                </a:moveTo>
                <a:cubicBezTo>
                  <a:pt x="109" y="0"/>
                  <a:pt x="219" y="-1"/>
                  <a:pt x="329" y="0"/>
                </a:cubicBezTo>
                <a:cubicBezTo>
                  <a:pt x="12258" y="0"/>
                  <a:pt x="21929" y="9670"/>
                  <a:pt x="21929" y="21600"/>
                </a:cubicBezTo>
                <a:cubicBezTo>
                  <a:pt x="21929" y="33529"/>
                  <a:pt x="12258" y="43199"/>
                  <a:pt x="329" y="43200"/>
                </a:cubicBezTo>
              </a:path>
              <a:path w="21929" h="43200" stroke="0" extrusionOk="0">
                <a:moveTo>
                  <a:pt x="-1" y="2"/>
                </a:moveTo>
                <a:cubicBezTo>
                  <a:pt x="109" y="0"/>
                  <a:pt x="219" y="-1"/>
                  <a:pt x="329" y="0"/>
                </a:cubicBezTo>
                <a:cubicBezTo>
                  <a:pt x="12258" y="0"/>
                  <a:pt x="21929" y="9670"/>
                  <a:pt x="21929" y="21600"/>
                </a:cubicBezTo>
                <a:cubicBezTo>
                  <a:pt x="21929" y="33529"/>
                  <a:pt x="12258" y="43199"/>
                  <a:pt x="329" y="43200"/>
                </a:cubicBezTo>
                <a:lnTo>
                  <a:pt x="329" y="21600"/>
                </a:lnTo>
                <a:lnTo>
                  <a:pt x="-1" y="2"/>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62" name="Arc 265">
            <a:extLst>
              <a:ext uri="{FF2B5EF4-FFF2-40B4-BE49-F238E27FC236}">
                <a16:creationId xmlns:a16="http://schemas.microsoft.com/office/drawing/2014/main" id="{71F97BB4-62BD-078D-7102-0E84C477AB34}"/>
              </a:ext>
            </a:extLst>
          </p:cNvPr>
          <p:cNvSpPr>
            <a:spLocks/>
          </p:cNvSpPr>
          <p:nvPr/>
        </p:nvSpPr>
        <p:spPr bwMode="auto">
          <a:xfrm rot="9600000">
            <a:off x="3636963" y="4554538"/>
            <a:ext cx="168275" cy="101600"/>
          </a:xfrm>
          <a:custGeom>
            <a:avLst/>
            <a:gdLst>
              <a:gd name="T0" fmla="*/ 2147483646 w 43072"/>
              <a:gd name="T1" fmla="*/ 0 h 21600"/>
              <a:gd name="T2" fmla="*/ 0 w 43072"/>
              <a:gd name="T3" fmla="*/ 2147483646 h 21600"/>
              <a:gd name="T4" fmla="*/ 2147483646 w 43072"/>
              <a:gd name="T5" fmla="*/ 0 h 21600"/>
              <a:gd name="T6" fmla="*/ 0 60000 65536"/>
              <a:gd name="T7" fmla="*/ 0 60000 65536"/>
              <a:gd name="T8" fmla="*/ 0 60000 65536"/>
              <a:gd name="T9" fmla="*/ 0 w 43072"/>
              <a:gd name="T10" fmla="*/ 0 h 21600"/>
              <a:gd name="T11" fmla="*/ 43072 w 43072"/>
              <a:gd name="T12" fmla="*/ 21600 h 21600"/>
            </a:gdLst>
            <a:ahLst/>
            <a:cxnLst>
              <a:cxn ang="T6">
                <a:pos x="T0" y="T1"/>
              </a:cxn>
              <a:cxn ang="T7">
                <a:pos x="T2" y="T3"/>
              </a:cxn>
              <a:cxn ang="T8">
                <a:pos x="T4" y="T5"/>
              </a:cxn>
            </a:cxnLst>
            <a:rect l="T9" t="T10" r="T11" b="T12"/>
            <a:pathLst>
              <a:path w="43072" h="21600" fill="none" extrusionOk="0">
                <a:moveTo>
                  <a:pt x="43072" y="0"/>
                </a:moveTo>
                <a:cubicBezTo>
                  <a:pt x="43072" y="11929"/>
                  <a:pt x="33401" y="21600"/>
                  <a:pt x="21472" y="21600"/>
                </a:cubicBezTo>
                <a:cubicBezTo>
                  <a:pt x="10451" y="21600"/>
                  <a:pt x="1197" y="13303"/>
                  <a:pt x="-1" y="2348"/>
                </a:cubicBezTo>
              </a:path>
              <a:path w="43072" h="21600" stroke="0" extrusionOk="0">
                <a:moveTo>
                  <a:pt x="43072" y="0"/>
                </a:moveTo>
                <a:cubicBezTo>
                  <a:pt x="43072" y="11929"/>
                  <a:pt x="33401" y="21600"/>
                  <a:pt x="21472" y="21600"/>
                </a:cubicBezTo>
                <a:cubicBezTo>
                  <a:pt x="10451" y="21600"/>
                  <a:pt x="1197" y="13303"/>
                  <a:pt x="-1" y="2348"/>
                </a:cubicBezTo>
                <a:lnTo>
                  <a:pt x="21472" y="0"/>
                </a:lnTo>
                <a:lnTo>
                  <a:pt x="43072"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63" name="Arc 266">
            <a:extLst>
              <a:ext uri="{FF2B5EF4-FFF2-40B4-BE49-F238E27FC236}">
                <a16:creationId xmlns:a16="http://schemas.microsoft.com/office/drawing/2014/main" id="{4EDC4DB1-4B30-E4EC-96C9-7CA60CE6186C}"/>
              </a:ext>
            </a:extLst>
          </p:cNvPr>
          <p:cNvSpPr>
            <a:spLocks/>
          </p:cNvSpPr>
          <p:nvPr/>
        </p:nvSpPr>
        <p:spPr bwMode="auto">
          <a:xfrm rot="9600000">
            <a:off x="3833813" y="4459288"/>
            <a:ext cx="169862" cy="101600"/>
          </a:xfrm>
          <a:custGeom>
            <a:avLst/>
            <a:gdLst>
              <a:gd name="T0" fmla="*/ 2147483646 w 43072"/>
              <a:gd name="T1" fmla="*/ 0 h 21600"/>
              <a:gd name="T2" fmla="*/ 0 w 43072"/>
              <a:gd name="T3" fmla="*/ 2147483646 h 21600"/>
              <a:gd name="T4" fmla="*/ 2147483646 w 43072"/>
              <a:gd name="T5" fmla="*/ 0 h 21600"/>
              <a:gd name="T6" fmla="*/ 0 60000 65536"/>
              <a:gd name="T7" fmla="*/ 0 60000 65536"/>
              <a:gd name="T8" fmla="*/ 0 60000 65536"/>
              <a:gd name="T9" fmla="*/ 0 w 43072"/>
              <a:gd name="T10" fmla="*/ 0 h 21600"/>
              <a:gd name="T11" fmla="*/ 43072 w 43072"/>
              <a:gd name="T12" fmla="*/ 21600 h 21600"/>
            </a:gdLst>
            <a:ahLst/>
            <a:cxnLst>
              <a:cxn ang="T6">
                <a:pos x="T0" y="T1"/>
              </a:cxn>
              <a:cxn ang="T7">
                <a:pos x="T2" y="T3"/>
              </a:cxn>
              <a:cxn ang="T8">
                <a:pos x="T4" y="T5"/>
              </a:cxn>
            </a:cxnLst>
            <a:rect l="T9" t="T10" r="T11" b="T12"/>
            <a:pathLst>
              <a:path w="43072" h="21600" fill="none" extrusionOk="0">
                <a:moveTo>
                  <a:pt x="43072" y="0"/>
                </a:moveTo>
                <a:cubicBezTo>
                  <a:pt x="43072" y="11929"/>
                  <a:pt x="33401" y="21600"/>
                  <a:pt x="21472" y="21600"/>
                </a:cubicBezTo>
                <a:cubicBezTo>
                  <a:pt x="10451" y="21600"/>
                  <a:pt x="1197" y="13303"/>
                  <a:pt x="-1" y="2348"/>
                </a:cubicBezTo>
              </a:path>
              <a:path w="43072" h="21600" stroke="0" extrusionOk="0">
                <a:moveTo>
                  <a:pt x="43072" y="0"/>
                </a:moveTo>
                <a:cubicBezTo>
                  <a:pt x="43072" y="11929"/>
                  <a:pt x="33401" y="21600"/>
                  <a:pt x="21472" y="21600"/>
                </a:cubicBezTo>
                <a:cubicBezTo>
                  <a:pt x="10451" y="21600"/>
                  <a:pt x="1197" y="13303"/>
                  <a:pt x="-1" y="2348"/>
                </a:cubicBezTo>
                <a:lnTo>
                  <a:pt x="21472" y="0"/>
                </a:lnTo>
                <a:lnTo>
                  <a:pt x="43072"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64" name="Arc 267">
            <a:extLst>
              <a:ext uri="{FF2B5EF4-FFF2-40B4-BE49-F238E27FC236}">
                <a16:creationId xmlns:a16="http://schemas.microsoft.com/office/drawing/2014/main" id="{153AA128-DB6E-B436-BAAB-E1083881FD0B}"/>
              </a:ext>
            </a:extLst>
          </p:cNvPr>
          <p:cNvSpPr>
            <a:spLocks/>
          </p:cNvSpPr>
          <p:nvPr/>
        </p:nvSpPr>
        <p:spPr bwMode="auto">
          <a:xfrm rot="-8700000">
            <a:off x="4076700" y="4421188"/>
            <a:ext cx="171450" cy="101600"/>
          </a:xfrm>
          <a:custGeom>
            <a:avLst/>
            <a:gdLst>
              <a:gd name="T0" fmla="*/ 2147483646 w 43074"/>
              <a:gd name="T1" fmla="*/ 0 h 21600"/>
              <a:gd name="T2" fmla="*/ 0 w 43074"/>
              <a:gd name="T3" fmla="*/ 2147483646 h 21600"/>
              <a:gd name="T4" fmla="*/ 2147483646 w 43074"/>
              <a:gd name="T5" fmla="*/ 0 h 21600"/>
              <a:gd name="T6" fmla="*/ 0 60000 65536"/>
              <a:gd name="T7" fmla="*/ 0 60000 65536"/>
              <a:gd name="T8" fmla="*/ 0 60000 65536"/>
              <a:gd name="T9" fmla="*/ 0 w 43074"/>
              <a:gd name="T10" fmla="*/ 0 h 21600"/>
              <a:gd name="T11" fmla="*/ 43074 w 43074"/>
              <a:gd name="T12" fmla="*/ 21600 h 21600"/>
            </a:gdLst>
            <a:ahLst/>
            <a:cxnLst>
              <a:cxn ang="T6">
                <a:pos x="T0" y="T1"/>
              </a:cxn>
              <a:cxn ang="T7">
                <a:pos x="T2" y="T3"/>
              </a:cxn>
              <a:cxn ang="T8">
                <a:pos x="T4" y="T5"/>
              </a:cxn>
            </a:cxnLst>
            <a:rect l="T9" t="T10" r="T11" b="T12"/>
            <a:pathLst>
              <a:path w="43074" h="21600" fill="none" extrusionOk="0">
                <a:moveTo>
                  <a:pt x="43074" y="0"/>
                </a:moveTo>
                <a:cubicBezTo>
                  <a:pt x="43074" y="11929"/>
                  <a:pt x="33403" y="21600"/>
                  <a:pt x="21474" y="21600"/>
                </a:cubicBezTo>
                <a:cubicBezTo>
                  <a:pt x="10446" y="21600"/>
                  <a:pt x="1189" y="13292"/>
                  <a:pt x="-1" y="2329"/>
                </a:cubicBezTo>
              </a:path>
              <a:path w="43074" h="21600" stroke="0" extrusionOk="0">
                <a:moveTo>
                  <a:pt x="43074" y="0"/>
                </a:moveTo>
                <a:cubicBezTo>
                  <a:pt x="43074" y="11929"/>
                  <a:pt x="33403" y="21600"/>
                  <a:pt x="21474" y="21600"/>
                </a:cubicBezTo>
                <a:cubicBezTo>
                  <a:pt x="10446" y="21600"/>
                  <a:pt x="1189" y="13292"/>
                  <a:pt x="-1" y="2329"/>
                </a:cubicBezTo>
                <a:lnTo>
                  <a:pt x="21474" y="0"/>
                </a:lnTo>
                <a:lnTo>
                  <a:pt x="43074"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65" name="Arc 268">
            <a:extLst>
              <a:ext uri="{FF2B5EF4-FFF2-40B4-BE49-F238E27FC236}">
                <a16:creationId xmlns:a16="http://schemas.microsoft.com/office/drawing/2014/main" id="{4B1A4A08-10F8-5137-55A3-D46E11843773}"/>
              </a:ext>
            </a:extLst>
          </p:cNvPr>
          <p:cNvSpPr>
            <a:spLocks/>
          </p:cNvSpPr>
          <p:nvPr/>
        </p:nvSpPr>
        <p:spPr bwMode="auto">
          <a:xfrm rot="-8700000">
            <a:off x="4246563" y="4522788"/>
            <a:ext cx="169862" cy="101600"/>
          </a:xfrm>
          <a:custGeom>
            <a:avLst/>
            <a:gdLst>
              <a:gd name="T0" fmla="*/ 2147483646 w 43074"/>
              <a:gd name="T1" fmla="*/ 0 h 21600"/>
              <a:gd name="T2" fmla="*/ 0 w 43074"/>
              <a:gd name="T3" fmla="*/ 2147483646 h 21600"/>
              <a:gd name="T4" fmla="*/ 2147483646 w 43074"/>
              <a:gd name="T5" fmla="*/ 0 h 21600"/>
              <a:gd name="T6" fmla="*/ 0 60000 65536"/>
              <a:gd name="T7" fmla="*/ 0 60000 65536"/>
              <a:gd name="T8" fmla="*/ 0 60000 65536"/>
              <a:gd name="T9" fmla="*/ 0 w 43074"/>
              <a:gd name="T10" fmla="*/ 0 h 21600"/>
              <a:gd name="T11" fmla="*/ 43074 w 43074"/>
              <a:gd name="T12" fmla="*/ 21600 h 21600"/>
            </a:gdLst>
            <a:ahLst/>
            <a:cxnLst>
              <a:cxn ang="T6">
                <a:pos x="T0" y="T1"/>
              </a:cxn>
              <a:cxn ang="T7">
                <a:pos x="T2" y="T3"/>
              </a:cxn>
              <a:cxn ang="T8">
                <a:pos x="T4" y="T5"/>
              </a:cxn>
            </a:cxnLst>
            <a:rect l="T9" t="T10" r="T11" b="T12"/>
            <a:pathLst>
              <a:path w="43074" h="21600" fill="none" extrusionOk="0">
                <a:moveTo>
                  <a:pt x="43074" y="0"/>
                </a:moveTo>
                <a:cubicBezTo>
                  <a:pt x="43074" y="11929"/>
                  <a:pt x="33403" y="21600"/>
                  <a:pt x="21474" y="21600"/>
                </a:cubicBezTo>
                <a:cubicBezTo>
                  <a:pt x="10446" y="21600"/>
                  <a:pt x="1189" y="13292"/>
                  <a:pt x="-1" y="2329"/>
                </a:cubicBezTo>
              </a:path>
              <a:path w="43074" h="21600" stroke="0" extrusionOk="0">
                <a:moveTo>
                  <a:pt x="43074" y="0"/>
                </a:moveTo>
                <a:cubicBezTo>
                  <a:pt x="43074" y="11929"/>
                  <a:pt x="33403" y="21600"/>
                  <a:pt x="21474" y="21600"/>
                </a:cubicBezTo>
                <a:cubicBezTo>
                  <a:pt x="10446" y="21600"/>
                  <a:pt x="1189" y="13292"/>
                  <a:pt x="-1" y="2329"/>
                </a:cubicBezTo>
                <a:lnTo>
                  <a:pt x="21474" y="0"/>
                </a:lnTo>
                <a:lnTo>
                  <a:pt x="43074"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4166" name="Oval 269">
            <a:extLst>
              <a:ext uri="{FF2B5EF4-FFF2-40B4-BE49-F238E27FC236}">
                <a16:creationId xmlns:a16="http://schemas.microsoft.com/office/drawing/2014/main" id="{EB7FFE28-1064-D5EE-6CC5-DFB273604D21}"/>
              </a:ext>
            </a:extLst>
          </p:cNvPr>
          <p:cNvSpPr>
            <a:spLocks noChangeArrowheads="1"/>
          </p:cNvSpPr>
          <p:nvPr/>
        </p:nvSpPr>
        <p:spPr bwMode="auto">
          <a:xfrm>
            <a:off x="3128963" y="1511300"/>
            <a:ext cx="358775" cy="406400"/>
          </a:xfrm>
          <a:prstGeom prst="ellipse">
            <a:avLst/>
          </a:prstGeom>
          <a:solidFill>
            <a:srgbClr val="FF0000"/>
          </a:solidFill>
          <a:ln w="12700">
            <a:solidFill>
              <a:srgbClr val="FF0000"/>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sr-Latn-CS" altLang="en-US" sz="1800"/>
          </a:p>
        </p:txBody>
      </p:sp>
    </p:spTree>
  </p:cSld>
  <p:clrMapOvr>
    <a:masterClrMapping/>
  </p:clrMapOvr>
  <p:transition advTm="22377">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7753714-CC32-51FC-6B24-5D4DF71B9C81}"/>
              </a:ext>
            </a:extLst>
          </p:cNvPr>
          <p:cNvSpPr>
            <a:spLocks noGrp="1" noChangeArrowheads="1"/>
          </p:cNvSpPr>
          <p:nvPr>
            <p:ph type="title"/>
          </p:nvPr>
        </p:nvSpPr>
        <p:spPr/>
        <p:txBody>
          <a:bodyPr/>
          <a:lstStyle/>
          <a:p>
            <a:pPr eaLnBrk="1" hangingPunct="1"/>
            <a:r>
              <a:rPr sz="4000" dirty="0" err="1"/>
              <a:t>Neuropharmacology</a:t>
            </a:r>
            <a:endParaRPr lang="en-US" altLang="en-US" sz="4000" dirty="0"/>
          </a:p>
        </p:txBody>
      </p:sp>
      <p:sp>
        <p:nvSpPr>
          <p:cNvPr id="46083" name="Content Placeholder 2">
            <a:extLst>
              <a:ext uri="{FF2B5EF4-FFF2-40B4-BE49-F238E27FC236}">
                <a16:creationId xmlns:a16="http://schemas.microsoft.com/office/drawing/2014/main" id="{66E42A3B-8294-BE2D-00BF-EBCF3329D875}"/>
              </a:ext>
            </a:extLst>
          </p:cNvPr>
          <p:cNvSpPr>
            <a:spLocks noGrp="1" noChangeArrowheads="1"/>
          </p:cNvSpPr>
          <p:nvPr>
            <p:ph idx="1"/>
          </p:nvPr>
        </p:nvSpPr>
        <p:spPr>
          <a:xfrm>
            <a:off x="457200" y="1295400"/>
            <a:ext cx="8229600" cy="4525963"/>
          </a:xfrm>
        </p:spPr>
        <p:txBody>
          <a:bodyPr/>
          <a:lstStyle/>
          <a:p>
            <a:pPr eaLnBrk="1" hangingPunct="1"/>
            <a:r>
              <a:rPr lang="en-US" altLang="en-US" sz="2000" b="1" dirty="0"/>
              <a:t>Impact on the GABA system:</a:t>
            </a:r>
          </a:p>
          <a:p>
            <a:pPr eaLnBrk="1" hangingPunct="1">
              <a:buNone/>
            </a:pPr>
            <a:r>
              <a:rPr lang="en-US" altLang="en-US" sz="2000" dirty="0"/>
              <a:t>- Interaction with the GABA-A receptor and facilitation of GABA</a:t>
            </a:r>
            <a:r>
              <a:rPr lang="sr-Latn-RS" altLang="en-US" sz="2000" dirty="0"/>
              <a:t> </a:t>
            </a:r>
            <a:r>
              <a:rPr lang="en-US" altLang="en-US" sz="2000" dirty="0"/>
              <a:t>transmission.</a:t>
            </a:r>
          </a:p>
          <a:p>
            <a:pPr eaLnBrk="1" hangingPunct="1">
              <a:buNone/>
            </a:pPr>
            <a:r>
              <a:rPr lang="en-US" altLang="en-US" sz="2000" dirty="0"/>
              <a:t>- Sedative and </a:t>
            </a:r>
            <a:r>
              <a:rPr lang="en-US" altLang="en-US" sz="2000" dirty="0" err="1"/>
              <a:t>anxiolytic</a:t>
            </a:r>
            <a:r>
              <a:rPr lang="en-US" altLang="en-US" sz="2000" dirty="0"/>
              <a:t> effects.</a:t>
            </a:r>
          </a:p>
          <a:p>
            <a:pPr eaLnBrk="1" hangingPunct="1">
              <a:buNone/>
            </a:pPr>
            <a:r>
              <a:rPr lang="en-US" altLang="en-US" sz="2000" dirty="0"/>
              <a:t>- Withdrawal syndrome.</a:t>
            </a:r>
          </a:p>
          <a:p>
            <a:pPr eaLnBrk="1" hangingPunct="1"/>
            <a:endParaRPr lang="en-US" altLang="en-US" sz="2000" dirty="0"/>
          </a:p>
          <a:p>
            <a:pPr eaLnBrk="1" hangingPunct="1"/>
            <a:r>
              <a:rPr lang="en-US" altLang="en-US" sz="2000" b="1" dirty="0"/>
              <a:t>Impact on the dopamine system:</a:t>
            </a:r>
          </a:p>
          <a:p>
            <a:pPr eaLnBrk="1" hangingPunct="1">
              <a:buNone/>
            </a:pPr>
            <a:r>
              <a:rPr lang="en-US" altLang="en-US" sz="2000" dirty="0"/>
              <a:t>- Increase in dopamine in the </a:t>
            </a:r>
            <a:r>
              <a:rPr lang="en-US" altLang="en-US" sz="2000" dirty="0" err="1"/>
              <a:t>mesocorticolimbic</a:t>
            </a:r>
            <a:r>
              <a:rPr lang="en-US" altLang="en-US" sz="2000" dirty="0"/>
              <a:t> system.</a:t>
            </a:r>
          </a:p>
          <a:p>
            <a:pPr eaLnBrk="1" hangingPunct="1">
              <a:buNone/>
            </a:pPr>
            <a:r>
              <a:rPr lang="en-US" altLang="en-US" sz="2000" dirty="0"/>
              <a:t>- Reinforcing, rewarding effects.</a:t>
            </a:r>
          </a:p>
          <a:p>
            <a:pPr eaLnBrk="1" hangingPunct="1"/>
            <a:endParaRPr lang="en-US" altLang="en-US" sz="2000" dirty="0"/>
          </a:p>
          <a:p>
            <a:pPr eaLnBrk="1" hangingPunct="1"/>
            <a:r>
              <a:rPr lang="en-US" altLang="en-US" sz="2000" b="1" dirty="0"/>
              <a:t>Impact on the peptide </a:t>
            </a:r>
            <a:r>
              <a:rPr lang="en-US" altLang="en-US" sz="2000" b="1" dirty="0" err="1"/>
              <a:t>opioid</a:t>
            </a:r>
            <a:r>
              <a:rPr lang="en-US" altLang="en-US" sz="2000" b="1" dirty="0"/>
              <a:t> system:</a:t>
            </a:r>
          </a:p>
          <a:p>
            <a:pPr eaLnBrk="1" hangingPunct="1">
              <a:buNone/>
            </a:pPr>
            <a:r>
              <a:rPr lang="en-US" altLang="en-US" sz="2000" dirty="0"/>
              <a:t>- Activation of the </a:t>
            </a:r>
            <a:r>
              <a:rPr lang="en-US" altLang="en-US" sz="2000" dirty="0" err="1"/>
              <a:t>opioid</a:t>
            </a:r>
            <a:r>
              <a:rPr lang="en-US" altLang="en-US" sz="2000" dirty="0"/>
              <a:t> peptide system.</a:t>
            </a:r>
          </a:p>
          <a:p>
            <a:pPr eaLnBrk="1" hangingPunct="1">
              <a:buNone/>
            </a:pPr>
            <a:r>
              <a:rPr lang="en-US" altLang="en-US" sz="2000" dirty="0"/>
              <a:t>- Reinforcing and rewarding effects (Mu receptors).</a:t>
            </a:r>
          </a:p>
          <a:p>
            <a:pPr eaLnBrk="1" hangingPunct="1">
              <a:buNone/>
            </a:pPr>
            <a:r>
              <a:rPr lang="en-US" altLang="en-US" sz="2000" dirty="0"/>
              <a:t>- Aversion (Kappa receptors).</a:t>
            </a:r>
          </a:p>
          <a:p>
            <a:pPr eaLnBrk="1" hangingPunct="1">
              <a:buNone/>
            </a:pPr>
            <a:r>
              <a:rPr lang="en-US" altLang="en-US" sz="2000" dirty="0"/>
              <a:t>- Craving.</a:t>
            </a:r>
          </a:p>
        </p:txBody>
      </p:sp>
    </p:spTree>
  </p:cSld>
  <p:clrMapOvr>
    <a:masterClrMapping/>
  </p:clrMapOvr>
  <p:transition advTm="48134">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02F02A83-1F4C-FB5A-D02C-24ABB0B20EDB}"/>
              </a:ext>
            </a:extLst>
          </p:cNvPr>
          <p:cNvSpPr>
            <a:spLocks noGrp="1" noChangeArrowheads="1"/>
          </p:cNvSpPr>
          <p:nvPr>
            <p:ph type="title"/>
          </p:nvPr>
        </p:nvSpPr>
        <p:spPr/>
        <p:txBody>
          <a:bodyPr/>
          <a:lstStyle/>
          <a:p>
            <a:pPr eaLnBrk="1" hangingPunct="1"/>
            <a:r>
              <a:rPr sz="4000" dirty="0" err="1"/>
              <a:t>Neuropharmacology</a:t>
            </a:r>
            <a:endParaRPr lang="en-US" altLang="en-US" sz="4000" dirty="0"/>
          </a:p>
        </p:txBody>
      </p:sp>
      <p:sp>
        <p:nvSpPr>
          <p:cNvPr id="48131" name="Content Placeholder 2">
            <a:extLst>
              <a:ext uri="{FF2B5EF4-FFF2-40B4-BE49-F238E27FC236}">
                <a16:creationId xmlns:a16="http://schemas.microsoft.com/office/drawing/2014/main" id="{1CC1F7B4-121F-F02F-B458-A0BD2EB46055}"/>
              </a:ext>
            </a:extLst>
          </p:cNvPr>
          <p:cNvSpPr>
            <a:spLocks noGrp="1" noChangeArrowheads="1"/>
          </p:cNvSpPr>
          <p:nvPr>
            <p:ph idx="1"/>
          </p:nvPr>
        </p:nvSpPr>
        <p:spPr/>
        <p:txBody>
          <a:bodyPr/>
          <a:lstStyle/>
          <a:p>
            <a:pPr eaLnBrk="1" hangingPunct="1"/>
            <a:r>
              <a:rPr lang="en-US" altLang="en-US" sz="2000" b="1" dirty="0"/>
              <a:t>Effects on the NMDA glutamate system:</a:t>
            </a:r>
          </a:p>
          <a:p>
            <a:pPr eaLnBrk="1" hangingPunct="1">
              <a:buNone/>
            </a:pPr>
            <a:r>
              <a:rPr lang="en-US" altLang="en-US" sz="2000" dirty="0"/>
              <a:t>- Blockade of NMDA receptors (</a:t>
            </a:r>
            <a:r>
              <a:rPr lang="en-US" altLang="en-US" sz="2000" dirty="0" err="1"/>
              <a:t>allosteric</a:t>
            </a:r>
            <a:r>
              <a:rPr lang="en-US" altLang="en-US" sz="2000" dirty="0"/>
              <a:t> effects):</a:t>
            </a:r>
          </a:p>
          <a:p>
            <a:pPr eaLnBrk="1" hangingPunct="1">
              <a:buNone/>
            </a:pPr>
            <a:r>
              <a:rPr lang="en-US" altLang="en-US" sz="2000" dirty="0"/>
              <a:t> 1. Sedative/hypnotic effects.</a:t>
            </a:r>
          </a:p>
          <a:p>
            <a:pPr eaLnBrk="1" hangingPunct="1">
              <a:buNone/>
            </a:pPr>
            <a:r>
              <a:rPr lang="en-US" altLang="en-US" sz="2000" dirty="0"/>
              <a:t> 2. </a:t>
            </a:r>
            <a:r>
              <a:rPr lang="en-US" altLang="en-US" sz="2000" dirty="0" err="1"/>
              <a:t>Neuroadaptation</a:t>
            </a:r>
            <a:r>
              <a:rPr lang="en-US" altLang="en-US" sz="2000" dirty="0"/>
              <a:t>.</a:t>
            </a:r>
          </a:p>
          <a:p>
            <a:pPr eaLnBrk="1" hangingPunct="1">
              <a:buNone/>
            </a:pPr>
            <a:r>
              <a:rPr lang="sr-Latn-RS" altLang="en-US" sz="2000" dirty="0"/>
              <a:t> </a:t>
            </a:r>
            <a:r>
              <a:rPr lang="en-US" altLang="en-US" sz="2000" dirty="0"/>
              <a:t>3. Withdrawal syndrome.</a:t>
            </a:r>
          </a:p>
          <a:p>
            <a:pPr eaLnBrk="1" hangingPunct="1"/>
            <a:endParaRPr lang="en-US" altLang="en-US" sz="2000" dirty="0"/>
          </a:p>
          <a:p>
            <a:pPr eaLnBrk="1" hangingPunct="1"/>
            <a:r>
              <a:rPr lang="en-US" altLang="en-US" sz="2000" b="1" dirty="0"/>
              <a:t>Effects on the serotonin system:</a:t>
            </a:r>
          </a:p>
          <a:p>
            <a:pPr eaLnBrk="1" hangingPunct="1">
              <a:buNone/>
            </a:pPr>
            <a:r>
              <a:rPr lang="en-US" altLang="en-US" sz="2000" dirty="0"/>
              <a:t>- </a:t>
            </a:r>
            <a:r>
              <a:rPr lang="en-US" altLang="en-US" sz="2000" dirty="0" err="1"/>
              <a:t>Neuroadaptation</a:t>
            </a:r>
            <a:r>
              <a:rPr lang="en-US" altLang="en-US" sz="2000" dirty="0"/>
              <a:t>, aversion.</a:t>
            </a:r>
          </a:p>
          <a:p>
            <a:pPr eaLnBrk="1" hangingPunct="1"/>
            <a:endParaRPr lang="en-US" altLang="en-US" sz="2000" dirty="0"/>
          </a:p>
          <a:p>
            <a:pPr eaLnBrk="1" hangingPunct="1"/>
            <a:r>
              <a:rPr lang="en-US" altLang="en-US" sz="2000" b="1" dirty="0"/>
              <a:t>Effects on stress hormones:</a:t>
            </a:r>
          </a:p>
          <a:p>
            <a:pPr eaLnBrk="1" hangingPunct="1">
              <a:buNone/>
            </a:pPr>
            <a:r>
              <a:rPr lang="en-US" altLang="en-US" sz="2000" dirty="0"/>
              <a:t>- Response to stress.</a:t>
            </a:r>
          </a:p>
        </p:txBody>
      </p:sp>
    </p:spTree>
  </p:cSld>
  <p:clrMapOvr>
    <a:masterClrMapping/>
  </p:clrMapOvr>
  <p:transition advTm="39809">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CDE250CC-D568-36DE-83AE-338D148785DF}"/>
              </a:ext>
            </a:extLst>
          </p:cNvPr>
          <p:cNvSpPr>
            <a:spLocks noGrp="1" noChangeArrowheads="1"/>
          </p:cNvSpPr>
          <p:nvPr>
            <p:ph type="title"/>
          </p:nvPr>
        </p:nvSpPr>
        <p:spPr/>
        <p:txBody>
          <a:bodyPr/>
          <a:lstStyle/>
          <a:p>
            <a:r>
              <a:rPr sz="4000" dirty="0"/>
              <a:t>THREE phases of alcoholism</a:t>
            </a:r>
            <a:endParaRPr lang="en-US" altLang="en-US" sz="2800" dirty="0"/>
          </a:p>
        </p:txBody>
      </p:sp>
      <p:pic>
        <p:nvPicPr>
          <p:cNvPr id="50179" name="Picture 2" descr="C:\Users\Minja\Desktop\predavanja adikcija tudja\3-alcoholism-stages.jpg">
            <a:extLst>
              <a:ext uri="{FF2B5EF4-FFF2-40B4-BE49-F238E27FC236}">
                <a16:creationId xmlns:a16="http://schemas.microsoft.com/office/drawing/2014/main" id="{0F93F160-7DEE-B976-51F9-F0CDB7EF6285}"/>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457200" y="1755775"/>
            <a:ext cx="8229600" cy="4214813"/>
          </a:xfrm>
          <a:noFill/>
        </p:spPr>
      </p:pic>
    </p:spTree>
  </p:cSld>
  <p:clrMapOvr>
    <a:masterClrMapping/>
  </p:clrMapOvr>
  <p:transition advTm="30674">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3">
            <a:extLst>
              <a:ext uri="{FF2B5EF4-FFF2-40B4-BE49-F238E27FC236}">
                <a16:creationId xmlns:a16="http://schemas.microsoft.com/office/drawing/2014/main" id="{EA8EA883-0882-C0C5-7298-0A575315FEFC}"/>
              </a:ext>
            </a:extLst>
          </p:cNvPr>
          <p:cNvSpPr>
            <a:spLocks noGrp="1" noChangeArrowheads="1"/>
          </p:cNvSpPr>
          <p:nvPr>
            <p:ph type="title"/>
          </p:nvPr>
        </p:nvSpPr>
        <p:spPr/>
        <p:txBody>
          <a:bodyPr/>
          <a:lstStyle/>
          <a:p>
            <a:r>
              <a:rPr sz="4000" dirty="0"/>
              <a:t>Delirium tremens</a:t>
            </a:r>
          </a:p>
        </p:txBody>
      </p:sp>
      <p:sp>
        <p:nvSpPr>
          <p:cNvPr id="3" name="Content Placeholder 2">
            <a:extLst>
              <a:ext uri="{FF2B5EF4-FFF2-40B4-BE49-F238E27FC236}">
                <a16:creationId xmlns:a16="http://schemas.microsoft.com/office/drawing/2014/main" id="{1CC16CED-6815-BF45-9353-D067FB9489C0}"/>
              </a:ext>
            </a:extLst>
          </p:cNvPr>
          <p:cNvSpPr>
            <a:spLocks noGrp="1"/>
          </p:cNvSpPr>
          <p:nvPr>
            <p:ph idx="4294967295"/>
          </p:nvPr>
        </p:nvSpPr>
        <p:spPr>
          <a:xfrm>
            <a:off x="0" y="1676400"/>
            <a:ext cx="8229600" cy="4449763"/>
          </a:xfrm>
        </p:spPr>
        <p:txBody>
          <a:bodyPr rtlCol="0">
            <a:normAutofit/>
          </a:bodyPr>
          <a:lstStyle/>
          <a:p>
            <a:pPr eaLnBrk="1" fontAlgn="auto" hangingPunct="1">
              <a:spcAft>
                <a:spcPts val="0"/>
              </a:spcAft>
              <a:defRPr/>
            </a:pPr>
            <a:endParaRPr lang="sr-Cyrl-ME" dirty="0"/>
          </a:p>
          <a:p>
            <a:pPr eaLnBrk="1" fontAlgn="auto" hangingPunct="1">
              <a:spcAft>
                <a:spcPts val="0"/>
              </a:spcAft>
              <a:defRPr/>
            </a:pPr>
            <a:r>
              <a:rPr lang="en-US" sz="2000" dirty="0"/>
              <a:t>Delirium tremens is a common alcoholic psychosis and belongs to organic </a:t>
            </a:r>
            <a:r>
              <a:rPr lang="en-US" sz="2000" dirty="0" err="1"/>
              <a:t>psychosyndromes</a:t>
            </a:r>
            <a:r>
              <a:rPr lang="en-US" sz="2000" dirty="0"/>
              <a:t>.</a:t>
            </a:r>
          </a:p>
          <a:p>
            <a:pPr eaLnBrk="1" fontAlgn="auto" hangingPunct="1">
              <a:spcAft>
                <a:spcPts val="0"/>
              </a:spcAft>
              <a:defRPr/>
            </a:pPr>
            <a:endParaRPr lang="en-US" sz="2000" dirty="0"/>
          </a:p>
          <a:p>
            <a:pPr eaLnBrk="1" fontAlgn="auto" hangingPunct="1">
              <a:spcAft>
                <a:spcPts val="0"/>
              </a:spcAft>
              <a:defRPr/>
            </a:pPr>
            <a:r>
              <a:rPr lang="en-US" sz="2000" dirty="0"/>
              <a:t>It represents a complicated form of withdrawal syndrome that requires urgent hospitalization for patient care.</a:t>
            </a:r>
          </a:p>
          <a:p>
            <a:pPr eaLnBrk="1" fontAlgn="auto" hangingPunct="1">
              <a:spcAft>
                <a:spcPts val="0"/>
              </a:spcAft>
              <a:defRPr/>
            </a:pPr>
            <a:endParaRPr lang="en-US" sz="2000" dirty="0"/>
          </a:p>
          <a:p>
            <a:pPr eaLnBrk="1" fontAlgn="auto" hangingPunct="1">
              <a:spcAft>
                <a:spcPts val="0"/>
              </a:spcAft>
              <a:defRPr/>
            </a:pPr>
            <a:r>
              <a:rPr lang="en-US" sz="2000" dirty="0"/>
              <a:t>It tends to occur in episodes that repeat.</a:t>
            </a:r>
          </a:p>
          <a:p>
            <a:pPr eaLnBrk="1" fontAlgn="auto" hangingPunct="1">
              <a:spcAft>
                <a:spcPts val="0"/>
              </a:spcAft>
              <a:defRPr/>
            </a:pPr>
            <a:endParaRPr lang="en-US" sz="2000" dirty="0"/>
          </a:p>
          <a:p>
            <a:pPr eaLnBrk="1" fontAlgn="auto" hangingPunct="1">
              <a:spcAft>
                <a:spcPts val="0"/>
              </a:spcAft>
              <a:defRPr/>
            </a:pPr>
            <a:r>
              <a:rPr lang="en-US" sz="2000" dirty="0"/>
              <a:t>The first episode usually manifests 5-15 years after the onset of heavy alcohol abuse.</a:t>
            </a:r>
            <a:endParaRPr lang="sr-Cyrl-ME" sz="2000" dirty="0"/>
          </a:p>
          <a:p>
            <a:pPr eaLnBrk="1" fontAlgn="auto" hangingPunct="1">
              <a:spcAft>
                <a:spcPts val="0"/>
              </a:spcAft>
              <a:defRPr/>
            </a:pPr>
            <a:endParaRPr lang="en-US" dirty="0"/>
          </a:p>
        </p:txBody>
      </p:sp>
    </p:spTree>
  </p:cSld>
  <p:clrMapOvr>
    <a:masterClrMapping/>
  </p:clrMapOvr>
  <p:transition advTm="45200">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289BDB28-9E46-8F80-0356-972C6AC93997}"/>
              </a:ext>
            </a:extLst>
          </p:cNvPr>
          <p:cNvSpPr>
            <a:spLocks noGrp="1" noChangeArrowheads="1"/>
          </p:cNvSpPr>
          <p:nvPr>
            <p:ph type="title"/>
          </p:nvPr>
        </p:nvSpPr>
        <p:spPr>
          <a:xfrm>
            <a:off x="152400" y="304800"/>
            <a:ext cx="8229600" cy="1143000"/>
          </a:xfrm>
        </p:spPr>
        <p:txBody>
          <a:bodyPr/>
          <a:lstStyle/>
          <a:p>
            <a:pPr eaLnBrk="1" hangingPunct="1"/>
            <a:r>
              <a:rPr sz="4000" dirty="0"/>
              <a:t>Predisposing factors</a:t>
            </a:r>
          </a:p>
        </p:txBody>
      </p:sp>
      <p:sp>
        <p:nvSpPr>
          <p:cNvPr id="3" name="Content Placeholder 2">
            <a:extLst>
              <a:ext uri="{FF2B5EF4-FFF2-40B4-BE49-F238E27FC236}">
                <a16:creationId xmlns:a16="http://schemas.microsoft.com/office/drawing/2014/main" id="{EB3164E4-BD86-CA54-599E-2065C0CA46EB}"/>
              </a:ext>
            </a:extLst>
          </p:cNvPr>
          <p:cNvSpPr>
            <a:spLocks noGrp="1"/>
          </p:cNvSpPr>
          <p:nvPr>
            <p:ph idx="1"/>
          </p:nvPr>
        </p:nvSpPr>
        <p:spPr/>
        <p:txBody>
          <a:bodyPr rtlCol="0">
            <a:normAutofit/>
          </a:bodyPr>
          <a:lstStyle/>
          <a:p>
            <a:pPr eaLnBrk="1" fontAlgn="auto" hangingPunct="1">
              <a:spcAft>
                <a:spcPts val="0"/>
              </a:spcAft>
              <a:defRPr/>
            </a:pPr>
            <a:endParaRPr lang="sr-Cyrl-ME" dirty="0"/>
          </a:p>
          <a:p>
            <a:pPr eaLnBrk="1" fontAlgn="auto" hangingPunct="1">
              <a:spcAft>
                <a:spcPts val="0"/>
              </a:spcAft>
              <a:defRPr/>
            </a:pPr>
            <a:r>
              <a:rPr lang="en-US" sz="2000" dirty="0"/>
              <a:t>Severe forms of alcohol dependency</a:t>
            </a:r>
            <a:endParaRPr lang="sr-Latn-RS" sz="2000" dirty="0"/>
          </a:p>
          <a:p>
            <a:pPr eaLnBrk="1" fontAlgn="auto" hangingPunct="1">
              <a:spcAft>
                <a:spcPts val="0"/>
              </a:spcAft>
              <a:defRPr/>
            </a:pPr>
            <a:r>
              <a:rPr lang="en-US" sz="2000" dirty="0" err="1"/>
              <a:t>Comorbid</a:t>
            </a:r>
            <a:r>
              <a:rPr lang="en-US" sz="2000" dirty="0"/>
              <a:t> infections</a:t>
            </a:r>
            <a:endParaRPr lang="sr-Latn-RS" sz="2000" dirty="0"/>
          </a:p>
          <a:p>
            <a:pPr eaLnBrk="1" fontAlgn="auto" hangingPunct="1">
              <a:spcAft>
                <a:spcPts val="0"/>
              </a:spcAft>
              <a:defRPr/>
            </a:pPr>
            <a:r>
              <a:rPr lang="en-US" sz="2000" dirty="0"/>
              <a:t>Pre-existing liver damage</a:t>
            </a:r>
            <a:endParaRPr lang="sr-Latn-RS" sz="2000" dirty="0"/>
          </a:p>
          <a:p>
            <a:pPr eaLnBrk="1" fontAlgn="auto" hangingPunct="1">
              <a:spcAft>
                <a:spcPts val="0"/>
              </a:spcAft>
              <a:defRPr/>
            </a:pPr>
            <a:r>
              <a:rPr lang="en-US" sz="2000" dirty="0"/>
              <a:t>Febrile somatic conditions</a:t>
            </a:r>
            <a:endParaRPr lang="sr-Latn-RS" sz="2000" dirty="0"/>
          </a:p>
          <a:p>
            <a:pPr eaLnBrk="1" fontAlgn="auto" hangingPunct="1">
              <a:spcAft>
                <a:spcPts val="0"/>
              </a:spcAft>
              <a:defRPr/>
            </a:pPr>
            <a:r>
              <a:rPr lang="en-US" sz="2000" dirty="0"/>
              <a:t>Bone fractures traumas </a:t>
            </a:r>
            <a:endParaRPr lang="sr-Latn-RS" sz="2000" dirty="0"/>
          </a:p>
          <a:p>
            <a:pPr eaLnBrk="1" fontAlgn="auto" hangingPunct="1">
              <a:spcAft>
                <a:spcPts val="0"/>
              </a:spcAft>
              <a:defRPr/>
            </a:pPr>
            <a:r>
              <a:rPr lang="en-US" sz="2000" dirty="0"/>
              <a:t>Emotional stress</a:t>
            </a:r>
            <a:endParaRPr lang="sr-Latn-RS" sz="2000" dirty="0"/>
          </a:p>
          <a:p>
            <a:pPr eaLnBrk="1" fontAlgn="auto" hangingPunct="1">
              <a:spcAft>
                <a:spcPts val="0"/>
              </a:spcAft>
              <a:defRPr/>
            </a:pPr>
            <a:r>
              <a:rPr lang="en-US" sz="2000" dirty="0"/>
              <a:t>Other</a:t>
            </a:r>
            <a:endParaRPr lang="sr-Cyrl-ME" sz="2000" dirty="0"/>
          </a:p>
        </p:txBody>
      </p:sp>
    </p:spTree>
  </p:cSld>
  <p:clrMapOvr>
    <a:masterClrMapping/>
  </p:clrMapOvr>
  <p:transition advTm="19080">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75002473-9434-AA38-7962-C4113B8D31C9}"/>
              </a:ext>
            </a:extLst>
          </p:cNvPr>
          <p:cNvSpPr>
            <a:spLocks noGrp="1" noChangeArrowheads="1"/>
          </p:cNvSpPr>
          <p:nvPr>
            <p:ph type="title"/>
          </p:nvPr>
        </p:nvSpPr>
        <p:spPr/>
        <p:txBody>
          <a:bodyPr/>
          <a:lstStyle/>
          <a:p>
            <a:pPr eaLnBrk="1" hangingPunct="1"/>
            <a:r>
              <a:rPr sz="4000" dirty="0"/>
              <a:t>Clinical picture</a:t>
            </a:r>
          </a:p>
        </p:txBody>
      </p:sp>
      <p:sp>
        <p:nvSpPr>
          <p:cNvPr id="56323" name="Content Placeholder 2">
            <a:extLst>
              <a:ext uri="{FF2B5EF4-FFF2-40B4-BE49-F238E27FC236}">
                <a16:creationId xmlns:a16="http://schemas.microsoft.com/office/drawing/2014/main" id="{090E7281-6A8B-CCF6-5DDA-31146F49419C}"/>
              </a:ext>
            </a:extLst>
          </p:cNvPr>
          <p:cNvSpPr>
            <a:spLocks noGrp="1" noChangeArrowheads="1"/>
          </p:cNvSpPr>
          <p:nvPr>
            <p:ph sz="half" idx="1"/>
          </p:nvPr>
        </p:nvSpPr>
        <p:spPr/>
        <p:txBody>
          <a:bodyPr/>
          <a:lstStyle/>
          <a:p>
            <a:pPr eaLnBrk="1" hangingPunct="1"/>
            <a:r>
              <a:rPr sz="2000" dirty="0"/>
              <a:t>The abrupt onset of the disease, in some cases, is characterized by </a:t>
            </a:r>
            <a:r>
              <a:rPr sz="2000" dirty="0" err="1"/>
              <a:t>epileptiform</a:t>
            </a:r>
            <a:r>
              <a:rPr sz="2000" dirty="0"/>
              <a:t> seizures.</a:t>
            </a:r>
          </a:p>
          <a:p>
            <a:pPr eaLnBrk="1" hangingPunct="1"/>
            <a:endParaRPr lang="en-US" altLang="en-US" sz="2000" dirty="0"/>
          </a:p>
          <a:p>
            <a:pPr eaLnBrk="1" hangingPunct="1"/>
            <a:r>
              <a:rPr lang="en-US" sz="2000" dirty="0"/>
              <a:t>In cases of gradual onset</a:t>
            </a:r>
            <a:r>
              <a:rPr sz="2000" dirty="0"/>
              <a:t>, </a:t>
            </a:r>
            <a:r>
              <a:rPr lang="sr-Latn-RS" sz="2000" dirty="0"/>
              <a:t>the </a:t>
            </a:r>
            <a:r>
              <a:rPr sz="2000" dirty="0"/>
              <a:t>clinical picture manifests as a </a:t>
            </a:r>
            <a:r>
              <a:rPr sz="2000" dirty="0" err="1"/>
              <a:t>prodromal</a:t>
            </a:r>
            <a:r>
              <a:rPr sz="2000" dirty="0"/>
              <a:t> state over several days.</a:t>
            </a:r>
          </a:p>
        </p:txBody>
      </p:sp>
      <p:sp>
        <p:nvSpPr>
          <p:cNvPr id="56324" name="Content Placeholder 3">
            <a:extLst>
              <a:ext uri="{FF2B5EF4-FFF2-40B4-BE49-F238E27FC236}">
                <a16:creationId xmlns:a16="http://schemas.microsoft.com/office/drawing/2014/main" id="{E7968D98-4E5E-221D-8C3D-762C6D5DED44}"/>
              </a:ext>
            </a:extLst>
          </p:cNvPr>
          <p:cNvSpPr>
            <a:spLocks noGrp="1" noChangeArrowheads="1"/>
          </p:cNvSpPr>
          <p:nvPr>
            <p:ph sz="half" idx="2"/>
          </p:nvPr>
        </p:nvSpPr>
        <p:spPr/>
        <p:txBody>
          <a:bodyPr/>
          <a:lstStyle/>
          <a:p>
            <a:pPr eaLnBrk="1" hangingPunct="1"/>
            <a:r>
              <a:rPr sz="2000" dirty="0"/>
              <a:t>The patient is agitated at night, frequently waking up, disturbed by nightmares, trembling, and sweating.</a:t>
            </a:r>
          </a:p>
          <a:p>
            <a:pPr eaLnBrk="1" hangingPunct="1"/>
            <a:endParaRPr lang="sr-Cyrl-ME" altLang="en-US" sz="2000" dirty="0"/>
          </a:p>
          <a:p>
            <a:pPr eaLnBrk="1" hangingPunct="1"/>
            <a:r>
              <a:rPr sz="2000" dirty="0"/>
              <a:t>After these manifestations, the clinical picture develops fully, showing a tendency to fluctuation.</a:t>
            </a:r>
          </a:p>
          <a:p>
            <a:endParaRPr lang="en-US" altLang="en-US" sz="2000" dirty="0"/>
          </a:p>
        </p:txBody>
      </p:sp>
      <p:pic>
        <p:nvPicPr>
          <p:cNvPr id="56325" name="Picture 3" descr="tumblr_nn8q345zRT1uth8mio1_1280.jpg">
            <a:extLst>
              <a:ext uri="{FF2B5EF4-FFF2-40B4-BE49-F238E27FC236}">
                <a16:creationId xmlns:a16="http://schemas.microsoft.com/office/drawing/2014/main" id="{750DF0C4-9F36-CB5C-DC59-EB67A2C2703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5029200"/>
            <a:ext cx="3079750" cy="109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35846">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EACA19ED-3C60-74A5-79C0-A248C5DF71A9}"/>
              </a:ext>
            </a:extLst>
          </p:cNvPr>
          <p:cNvSpPr>
            <a:spLocks noGrp="1" noChangeArrowheads="1"/>
          </p:cNvSpPr>
          <p:nvPr>
            <p:ph type="title"/>
          </p:nvPr>
        </p:nvSpPr>
        <p:spPr/>
        <p:txBody>
          <a:bodyPr/>
          <a:lstStyle/>
          <a:p>
            <a:pPr eaLnBrk="1" hangingPunct="1"/>
            <a:r>
              <a:rPr sz="4000" dirty="0"/>
              <a:t>Clinical picture</a:t>
            </a:r>
            <a:endParaRPr dirty="0"/>
          </a:p>
        </p:txBody>
      </p:sp>
      <p:sp>
        <p:nvSpPr>
          <p:cNvPr id="3" name="Content Placeholder 2">
            <a:extLst>
              <a:ext uri="{FF2B5EF4-FFF2-40B4-BE49-F238E27FC236}">
                <a16:creationId xmlns:a16="http://schemas.microsoft.com/office/drawing/2014/main" id="{1B4F1CA0-5AF3-6690-50BB-D63201F7F55E}"/>
              </a:ext>
            </a:extLst>
          </p:cNvPr>
          <p:cNvSpPr>
            <a:spLocks noGrp="1"/>
          </p:cNvSpPr>
          <p:nvPr>
            <p:ph idx="1"/>
          </p:nvPr>
        </p:nvSpPr>
        <p:spPr>
          <a:xfrm>
            <a:off x="428625" y="1785938"/>
            <a:ext cx="8229600" cy="4525962"/>
          </a:xfrm>
        </p:spPr>
        <p:txBody>
          <a:bodyPr rtlCol="0">
            <a:normAutofit/>
          </a:bodyPr>
          <a:lstStyle/>
          <a:p>
            <a:pPr eaLnBrk="1" fontAlgn="auto" hangingPunct="1">
              <a:spcAft>
                <a:spcPts val="0"/>
              </a:spcAft>
              <a:defRPr/>
            </a:pPr>
            <a:r>
              <a:rPr sz="2000" dirty="0"/>
              <a:t>Altered consciousness</a:t>
            </a:r>
          </a:p>
          <a:p>
            <a:pPr eaLnBrk="1" fontAlgn="auto" hangingPunct="1">
              <a:spcAft>
                <a:spcPts val="0"/>
              </a:spcAft>
              <a:defRPr/>
            </a:pPr>
            <a:r>
              <a:rPr sz="2000" dirty="0"/>
              <a:t>Attention deficit disorder</a:t>
            </a:r>
          </a:p>
          <a:p>
            <a:pPr eaLnBrk="1" fontAlgn="auto" hangingPunct="1">
              <a:spcAft>
                <a:spcPts val="0"/>
              </a:spcAft>
              <a:defRPr/>
            </a:pPr>
            <a:r>
              <a:rPr sz="2000" dirty="0"/>
              <a:t>D</a:t>
            </a:r>
            <a:r>
              <a:rPr lang="sr-Latn-RS" sz="2000" dirty="0"/>
              <a:t>i</a:t>
            </a:r>
            <a:r>
              <a:rPr sz="2000" dirty="0" err="1"/>
              <a:t>sorientation</a:t>
            </a:r>
            <a:endParaRPr sz="2000" dirty="0"/>
          </a:p>
          <a:p>
            <a:pPr eaLnBrk="1" fontAlgn="auto" hangingPunct="1">
              <a:spcAft>
                <a:spcPts val="0"/>
              </a:spcAft>
              <a:defRPr/>
            </a:pPr>
            <a:r>
              <a:rPr sz="2000" dirty="0" err="1"/>
              <a:t>Anterograde</a:t>
            </a:r>
            <a:r>
              <a:rPr sz="2000" dirty="0"/>
              <a:t> amnesia</a:t>
            </a:r>
          </a:p>
          <a:p>
            <a:pPr eaLnBrk="1" fontAlgn="auto" hangingPunct="1">
              <a:spcAft>
                <a:spcPts val="0"/>
              </a:spcAft>
              <a:defRPr/>
            </a:pPr>
            <a:r>
              <a:rPr sz="2000" dirty="0"/>
              <a:t>Psychomotor agitation</a:t>
            </a:r>
          </a:p>
          <a:p>
            <a:pPr eaLnBrk="1" fontAlgn="auto" hangingPunct="1">
              <a:spcAft>
                <a:spcPts val="0"/>
              </a:spcAft>
              <a:defRPr/>
            </a:pPr>
            <a:r>
              <a:rPr sz="2000" dirty="0"/>
              <a:t>Hallucinations (visual, auditory, tactile)</a:t>
            </a:r>
          </a:p>
          <a:p>
            <a:pPr eaLnBrk="1" fontAlgn="auto" hangingPunct="1">
              <a:spcAft>
                <a:spcPts val="0"/>
              </a:spcAft>
              <a:buFont typeface="Arial" pitchFamily="34" charset="0"/>
              <a:buNone/>
              <a:defRPr/>
            </a:pPr>
            <a:r>
              <a:rPr lang="sr-Latn-RS" sz="2000" dirty="0"/>
              <a:t>-</a:t>
            </a:r>
            <a:r>
              <a:rPr sz="2000" dirty="0"/>
              <a:t>Hallucinations of thin threads, wires, and characteristically diminished people/animals - "Lilliputian hallucinations".</a:t>
            </a:r>
            <a:endParaRPr lang="sr-Latn-RS" sz="2000" dirty="0"/>
          </a:p>
        </p:txBody>
      </p:sp>
    </p:spTree>
  </p:cSld>
  <p:clrMapOvr>
    <a:masterClrMapping/>
  </p:clrMapOvr>
  <p:transition advTm="30631">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4A63F5FD-09B3-3C63-6F7D-E00FA2DDC93F}"/>
              </a:ext>
            </a:extLst>
          </p:cNvPr>
          <p:cNvSpPr>
            <a:spLocks noGrp="1" noChangeArrowheads="1"/>
          </p:cNvSpPr>
          <p:nvPr>
            <p:ph type="title"/>
          </p:nvPr>
        </p:nvSpPr>
        <p:spPr/>
        <p:txBody>
          <a:bodyPr/>
          <a:lstStyle/>
          <a:p>
            <a:r>
              <a:rPr sz="4000" dirty="0"/>
              <a:t>History</a:t>
            </a:r>
          </a:p>
        </p:txBody>
      </p:sp>
      <p:sp>
        <p:nvSpPr>
          <p:cNvPr id="5123" name="Content Placeholder 2">
            <a:extLst>
              <a:ext uri="{FF2B5EF4-FFF2-40B4-BE49-F238E27FC236}">
                <a16:creationId xmlns:a16="http://schemas.microsoft.com/office/drawing/2014/main" id="{88E1571D-2A97-2CAC-0BA8-403B3B33D7D8}"/>
              </a:ext>
            </a:extLst>
          </p:cNvPr>
          <p:cNvSpPr>
            <a:spLocks noGrp="1" noChangeArrowheads="1"/>
          </p:cNvSpPr>
          <p:nvPr>
            <p:ph idx="1"/>
          </p:nvPr>
        </p:nvSpPr>
        <p:spPr/>
        <p:txBody>
          <a:bodyPr/>
          <a:lstStyle/>
          <a:p>
            <a:r>
              <a:rPr sz="2000" dirty="0"/>
              <a:t>Alcohol in the form of ethanol has played an important role in the history of the human species for the past 8000 years!</a:t>
            </a:r>
          </a:p>
          <a:p>
            <a:r>
              <a:rPr sz="2000" dirty="0"/>
              <a:t>In Western societies, wine and beer were the main beverages, more important than water (until methods for purifying drinking water were discovered after the 1800s).</a:t>
            </a:r>
          </a:p>
          <a:p>
            <a:r>
              <a:rPr sz="2000" dirty="0"/>
              <a:t>Alcohol, in lower and moderate amounts, reduces anxiety levels and provides a sense of satisfaction and euphoria.</a:t>
            </a:r>
          </a:p>
          <a:p>
            <a:r>
              <a:rPr sz="2000" dirty="0"/>
              <a:t>It is a psychoactive substance that is most commonly abused - it is the source of the greatest burden on medical and social costs.</a:t>
            </a:r>
          </a:p>
          <a:p>
            <a:r>
              <a:rPr sz="2000" dirty="0"/>
              <a:t>Research shows that around 30% of hospitalized individuals have </a:t>
            </a:r>
            <a:r>
              <a:rPr sz="2000" dirty="0" err="1"/>
              <a:t>comorbid</a:t>
            </a:r>
            <a:r>
              <a:rPr sz="2000" dirty="0"/>
              <a:t> alcoholism for various reasons.</a:t>
            </a:r>
          </a:p>
        </p:txBody>
      </p:sp>
    </p:spTree>
  </p:cSld>
  <p:clrMapOvr>
    <a:masterClrMapping/>
  </p:clrMapOvr>
  <p:transition advTm="63310">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3BAF0BBE-091D-60D3-224D-DDC81098C4D5}"/>
              </a:ext>
            </a:extLst>
          </p:cNvPr>
          <p:cNvSpPr>
            <a:spLocks noGrp="1" noChangeArrowheads="1"/>
          </p:cNvSpPr>
          <p:nvPr>
            <p:ph type="title"/>
          </p:nvPr>
        </p:nvSpPr>
        <p:spPr/>
        <p:txBody>
          <a:bodyPr/>
          <a:lstStyle/>
          <a:p>
            <a:pPr eaLnBrk="1" hangingPunct="1"/>
            <a:r>
              <a:rPr sz="4000" dirty="0"/>
              <a:t>Clinical picture</a:t>
            </a:r>
            <a:endParaRPr dirty="0"/>
          </a:p>
        </p:txBody>
      </p:sp>
      <p:sp>
        <p:nvSpPr>
          <p:cNvPr id="60419" name="Content Placeholder 2">
            <a:extLst>
              <a:ext uri="{FF2B5EF4-FFF2-40B4-BE49-F238E27FC236}">
                <a16:creationId xmlns:a16="http://schemas.microsoft.com/office/drawing/2014/main" id="{25A5E863-8686-829F-AF5B-2EA925487CA2}"/>
              </a:ext>
            </a:extLst>
          </p:cNvPr>
          <p:cNvSpPr>
            <a:spLocks noGrp="1" noChangeArrowheads="1"/>
          </p:cNvSpPr>
          <p:nvPr>
            <p:ph idx="1"/>
          </p:nvPr>
        </p:nvSpPr>
        <p:spPr>
          <a:xfrm>
            <a:off x="457200" y="1714500"/>
            <a:ext cx="8229600" cy="4411663"/>
          </a:xfrm>
        </p:spPr>
        <p:txBody>
          <a:bodyPr/>
          <a:lstStyle/>
          <a:p>
            <a:r>
              <a:rPr lang="en-US" sz="2000" b="1" dirty="0"/>
              <a:t>Consciousness</a:t>
            </a:r>
            <a:r>
              <a:rPr lang="en-US" sz="2000" dirty="0"/>
              <a:t>:</a:t>
            </a:r>
            <a:endParaRPr lang="sr-Latn-RS" sz="2000" dirty="0"/>
          </a:p>
          <a:p>
            <a:pPr>
              <a:buNone/>
            </a:pPr>
            <a:r>
              <a:rPr lang="sr-Latn-RS" sz="2000" dirty="0"/>
              <a:t>    -</a:t>
            </a:r>
            <a:r>
              <a:rPr lang="en-US" sz="2000" dirty="0"/>
              <a:t>Delirious impairment of consciousness leads to disturbances in orientation in time, space, and towards other people, while </a:t>
            </a:r>
            <a:r>
              <a:rPr lang="en-US" sz="2000" dirty="0" err="1"/>
              <a:t>autopsychic</a:t>
            </a:r>
            <a:r>
              <a:rPr lang="en-US" sz="2000" dirty="0"/>
              <a:t> orientation is preserved.</a:t>
            </a:r>
            <a:endParaRPr lang="sr-Latn-RS" sz="2000" dirty="0"/>
          </a:p>
          <a:p>
            <a:pPr>
              <a:buNone/>
            </a:pPr>
            <a:endParaRPr lang="en-US" sz="2000" dirty="0"/>
          </a:p>
          <a:p>
            <a:r>
              <a:rPr lang="en-US" sz="2000" b="1" dirty="0"/>
              <a:t>Attention:</a:t>
            </a:r>
          </a:p>
          <a:p>
            <a:pPr>
              <a:buNone/>
            </a:pPr>
            <a:r>
              <a:rPr lang="sr-Latn-RS" sz="2000" dirty="0"/>
              <a:t>    -</a:t>
            </a:r>
            <a:r>
              <a:rPr lang="en-US" sz="2000" dirty="0"/>
              <a:t>Extremely disturbed due to sensory deceptions.</a:t>
            </a:r>
          </a:p>
          <a:p>
            <a:pPr>
              <a:buNone/>
            </a:pPr>
            <a:r>
              <a:rPr lang="sr-Latn-RS" sz="2000" dirty="0"/>
              <a:t>    -</a:t>
            </a:r>
            <a:r>
              <a:rPr lang="en-US" sz="2000" dirty="0"/>
              <a:t>Impairment of the ability to direct or maintain mental energy towards</a:t>
            </a:r>
            <a:r>
              <a:rPr lang="sr-Latn-RS" sz="2000" dirty="0"/>
              <a:t> </a:t>
            </a:r>
            <a:r>
              <a:rPr lang="en-US" sz="2000" dirty="0"/>
              <a:t>surrounding stimuli.</a:t>
            </a:r>
          </a:p>
          <a:p>
            <a:pPr>
              <a:buNone/>
            </a:pPr>
            <a:r>
              <a:rPr lang="en-US" sz="2000" dirty="0"/>
              <a:t/>
            </a:r>
            <a:br>
              <a:rPr lang="en-US" sz="2000" dirty="0"/>
            </a:br>
            <a:endParaRPr lang="sr-Cyrl-RS" altLang="en-US" sz="2000" dirty="0"/>
          </a:p>
          <a:p>
            <a:pPr eaLnBrk="1" hangingPunct="1"/>
            <a:endParaRPr lang="en-US" altLang="en-US" sz="2000" dirty="0"/>
          </a:p>
          <a:p>
            <a:pPr eaLnBrk="1" hangingPunct="1"/>
            <a:endParaRPr lang="en-US" altLang="en-US" dirty="0"/>
          </a:p>
          <a:p>
            <a:pPr eaLnBrk="1" hangingPunct="1"/>
            <a:endParaRPr lang="en-US" altLang="en-US" dirty="0"/>
          </a:p>
        </p:txBody>
      </p:sp>
    </p:spTree>
  </p:cSld>
  <p:clrMapOvr>
    <a:masterClrMapping/>
  </p:clrMapOvr>
  <p:transition advTm="33427">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957255AE-3743-8B90-BB68-D17E3D0F4147}"/>
              </a:ext>
            </a:extLst>
          </p:cNvPr>
          <p:cNvSpPr>
            <a:spLocks noGrp="1" noChangeArrowheads="1"/>
          </p:cNvSpPr>
          <p:nvPr>
            <p:ph type="title"/>
          </p:nvPr>
        </p:nvSpPr>
        <p:spPr/>
        <p:txBody>
          <a:bodyPr/>
          <a:lstStyle/>
          <a:p>
            <a:pPr eaLnBrk="1" hangingPunct="1"/>
            <a:r>
              <a:rPr sz="4000" dirty="0"/>
              <a:t>Clinical picture</a:t>
            </a:r>
          </a:p>
        </p:txBody>
      </p:sp>
      <p:sp>
        <p:nvSpPr>
          <p:cNvPr id="3" name="Content Placeholder 2">
            <a:extLst>
              <a:ext uri="{FF2B5EF4-FFF2-40B4-BE49-F238E27FC236}">
                <a16:creationId xmlns:a16="http://schemas.microsoft.com/office/drawing/2014/main" id="{6522D72B-405C-2406-D911-2FEAD90C75C4}"/>
              </a:ext>
            </a:extLst>
          </p:cNvPr>
          <p:cNvSpPr>
            <a:spLocks noGrp="1"/>
          </p:cNvSpPr>
          <p:nvPr>
            <p:ph idx="1"/>
          </p:nvPr>
        </p:nvSpPr>
        <p:spPr>
          <a:xfrm>
            <a:off x="457200" y="1600200"/>
            <a:ext cx="5114925" cy="4525963"/>
          </a:xfrm>
        </p:spPr>
        <p:txBody>
          <a:bodyPr rtlCol="0">
            <a:normAutofit/>
          </a:bodyPr>
          <a:lstStyle/>
          <a:p>
            <a:pPr eaLnBrk="1" fontAlgn="auto" hangingPunct="1">
              <a:spcAft>
                <a:spcPts val="0"/>
              </a:spcAft>
              <a:defRPr/>
            </a:pPr>
            <a:r>
              <a:rPr sz="2000" b="1" dirty="0"/>
              <a:t>Hallucinations</a:t>
            </a:r>
            <a:endParaRPr lang="sr-Latn-RS" sz="2000" b="1" dirty="0"/>
          </a:p>
          <a:p>
            <a:pPr eaLnBrk="1" fontAlgn="auto" hangingPunct="1">
              <a:spcAft>
                <a:spcPts val="0"/>
              </a:spcAft>
              <a:defRPr/>
            </a:pPr>
            <a:endParaRPr lang="sr-Cyrl-ME" sz="2000" dirty="0"/>
          </a:p>
          <a:p>
            <a:pPr eaLnBrk="1" fontAlgn="auto" hangingPunct="1">
              <a:spcAft>
                <a:spcPts val="0"/>
              </a:spcAft>
              <a:buFont typeface="Arial" pitchFamily="34" charset="0"/>
              <a:buNone/>
              <a:defRPr/>
            </a:pPr>
            <a:r>
              <a:rPr sz="2000" dirty="0" err="1"/>
              <a:t>Zoopseia</a:t>
            </a:r>
            <a:r>
              <a:rPr sz="2000" dirty="0"/>
              <a:t> - the patient experiences visual hallucinations of snakes, lizards, beetles, and similar creatures.</a:t>
            </a:r>
            <a:endParaRPr lang="sr-Latn-RS" sz="2000" dirty="0"/>
          </a:p>
          <a:p>
            <a:pPr eaLnBrk="1" fontAlgn="auto" hangingPunct="1">
              <a:spcAft>
                <a:spcPts val="0"/>
              </a:spcAft>
              <a:buFont typeface="Arial" pitchFamily="34" charset="0"/>
              <a:buNone/>
              <a:defRPr/>
            </a:pPr>
            <a:endParaRPr sz="2000" dirty="0"/>
          </a:p>
          <a:p>
            <a:pPr eaLnBrk="1" fontAlgn="auto" hangingPunct="1">
              <a:spcAft>
                <a:spcPts val="0"/>
              </a:spcAft>
              <a:buFont typeface="Arial" pitchFamily="34" charset="0"/>
              <a:buNone/>
              <a:defRPr/>
            </a:pPr>
            <a:r>
              <a:rPr sz="2000" dirty="0"/>
              <a:t>Tactile hallucinations - the patient experiences the sensation of being bitten by insects or the feeling of insects crawling under the skin, causing a tingling sensation on the skin.</a:t>
            </a:r>
            <a:endParaRPr lang="en-US" sz="2000" dirty="0"/>
          </a:p>
        </p:txBody>
      </p:sp>
      <p:pic>
        <p:nvPicPr>
          <p:cNvPr id="62468" name="Picture 4" descr="delirium_tremens_by_hanoko.jpg">
            <a:extLst>
              <a:ext uri="{FF2B5EF4-FFF2-40B4-BE49-F238E27FC236}">
                <a16:creationId xmlns:a16="http://schemas.microsoft.com/office/drawing/2014/main" id="{B1AA16D9-0F7B-9A7D-F67C-DBC364CD4E5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29250" y="1214438"/>
            <a:ext cx="3579813" cy="542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19210">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5AED06-17BC-AD4E-8DBD-EA84658E7D60}"/>
              </a:ext>
            </a:extLst>
          </p:cNvPr>
          <p:cNvSpPr>
            <a:spLocks noGrp="1"/>
          </p:cNvSpPr>
          <p:nvPr>
            <p:ph idx="1"/>
          </p:nvPr>
        </p:nvSpPr>
        <p:spPr>
          <a:xfrm>
            <a:off x="357188" y="428625"/>
            <a:ext cx="5286375" cy="3328988"/>
          </a:xfrm>
        </p:spPr>
        <p:txBody>
          <a:bodyPr rtlCol="0">
            <a:normAutofit/>
          </a:bodyPr>
          <a:lstStyle/>
          <a:p>
            <a:pPr eaLnBrk="1" fontAlgn="auto" hangingPunct="1">
              <a:spcAft>
                <a:spcPts val="0"/>
              </a:spcAft>
              <a:defRPr/>
            </a:pPr>
            <a:r>
              <a:rPr lang="en-US" sz="2000" dirty="0"/>
              <a:t>By suggestion, it is possible to induce hallucinations or lead a patient to read from a blank sheet of paper or remove "bugs" from it.</a:t>
            </a:r>
          </a:p>
          <a:p>
            <a:pPr eaLnBrk="1" fontAlgn="auto" hangingPunct="1">
              <a:spcAft>
                <a:spcPts val="0"/>
              </a:spcAft>
              <a:defRPr/>
            </a:pPr>
            <a:endParaRPr lang="en-US" sz="2000" dirty="0"/>
          </a:p>
          <a:p>
            <a:pPr eaLnBrk="1" fontAlgn="auto" hangingPunct="1">
              <a:spcAft>
                <a:spcPts val="0"/>
              </a:spcAft>
              <a:defRPr/>
            </a:pPr>
            <a:r>
              <a:rPr lang="en-US" sz="2000" dirty="0"/>
              <a:t>Visual hallucinations can be induced by pressure on the eyeballs.</a:t>
            </a:r>
          </a:p>
        </p:txBody>
      </p:sp>
      <p:pic>
        <p:nvPicPr>
          <p:cNvPr id="64515" name="Picture 4" descr="0b45d1901e2a0f35e52de20e46000e60.jpg">
            <a:extLst>
              <a:ext uri="{FF2B5EF4-FFF2-40B4-BE49-F238E27FC236}">
                <a16:creationId xmlns:a16="http://schemas.microsoft.com/office/drawing/2014/main" id="{37A3CE4F-B474-9CB4-8BEE-D2E7E45425A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3438" y="3500438"/>
            <a:ext cx="42862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13616">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C8643B3C-F042-2E45-1A79-154C227ED85D}"/>
              </a:ext>
            </a:extLst>
          </p:cNvPr>
          <p:cNvSpPr>
            <a:spLocks noGrp="1" noChangeArrowheads="1"/>
          </p:cNvSpPr>
          <p:nvPr>
            <p:ph type="title"/>
          </p:nvPr>
        </p:nvSpPr>
        <p:spPr/>
        <p:txBody>
          <a:bodyPr/>
          <a:lstStyle/>
          <a:p>
            <a:pPr eaLnBrk="1" hangingPunct="1"/>
            <a:r>
              <a:rPr sz="4000" dirty="0"/>
              <a:t>Clinical picture</a:t>
            </a:r>
            <a:endParaRPr dirty="0"/>
          </a:p>
        </p:txBody>
      </p:sp>
      <p:sp>
        <p:nvSpPr>
          <p:cNvPr id="3" name="Content Placeholder 2">
            <a:extLst>
              <a:ext uri="{FF2B5EF4-FFF2-40B4-BE49-F238E27FC236}">
                <a16:creationId xmlns:a16="http://schemas.microsoft.com/office/drawing/2014/main" id="{35A151D6-BAAB-5E3D-4773-BBA631586DEE}"/>
              </a:ext>
            </a:extLst>
          </p:cNvPr>
          <p:cNvSpPr>
            <a:spLocks noGrp="1"/>
          </p:cNvSpPr>
          <p:nvPr>
            <p:ph idx="1"/>
          </p:nvPr>
        </p:nvSpPr>
        <p:spPr>
          <a:xfrm>
            <a:off x="457200" y="1600200"/>
            <a:ext cx="8229600" cy="4900613"/>
          </a:xfrm>
        </p:spPr>
        <p:txBody>
          <a:bodyPr rtlCol="0">
            <a:normAutofit/>
          </a:bodyPr>
          <a:lstStyle/>
          <a:p>
            <a:pPr eaLnBrk="1" fontAlgn="auto" hangingPunct="1">
              <a:spcAft>
                <a:spcPts val="0"/>
              </a:spcAft>
              <a:defRPr/>
            </a:pPr>
            <a:r>
              <a:rPr sz="2000" b="1" dirty="0"/>
              <a:t>Physical signs and symptoms:</a:t>
            </a:r>
            <a:endParaRPr lang="sr-Latn-RS" sz="2000" b="1" dirty="0"/>
          </a:p>
          <a:p>
            <a:pPr eaLnBrk="1" fontAlgn="auto" hangingPunct="1">
              <a:spcAft>
                <a:spcPts val="0"/>
              </a:spcAft>
              <a:buNone/>
              <a:defRPr/>
            </a:pPr>
            <a:endParaRPr lang="sr-Latn-RS" sz="2000" dirty="0"/>
          </a:p>
          <a:p>
            <a:pPr eaLnBrk="1" fontAlgn="auto" hangingPunct="1">
              <a:spcAft>
                <a:spcPts val="0"/>
              </a:spcAft>
              <a:buNone/>
              <a:defRPr/>
            </a:pPr>
            <a:r>
              <a:rPr lang="sr-Latn-RS" sz="2000" dirty="0"/>
              <a:t>-</a:t>
            </a:r>
            <a:r>
              <a:rPr lang="en-US" sz="2000" dirty="0"/>
              <a:t>Severe and coarse tremor (shaking involving extremities, jaw, tongue, entire body)</a:t>
            </a:r>
          </a:p>
          <a:p>
            <a:pPr eaLnBrk="1" fontAlgn="auto" hangingPunct="1">
              <a:spcAft>
                <a:spcPts val="0"/>
              </a:spcAft>
              <a:buNone/>
              <a:defRPr/>
            </a:pPr>
            <a:r>
              <a:rPr lang="en-US" sz="2000" dirty="0"/>
              <a:t>- Profuse sweating</a:t>
            </a:r>
          </a:p>
          <a:p>
            <a:pPr eaLnBrk="1" fontAlgn="auto" hangingPunct="1">
              <a:spcAft>
                <a:spcPts val="0"/>
              </a:spcAft>
              <a:buNone/>
              <a:defRPr/>
            </a:pPr>
            <a:r>
              <a:rPr lang="en-US" sz="2000" dirty="0"/>
              <a:t>- Elevated temperature</a:t>
            </a:r>
          </a:p>
          <a:p>
            <a:pPr eaLnBrk="1" fontAlgn="auto" hangingPunct="1">
              <a:spcAft>
                <a:spcPts val="0"/>
              </a:spcAft>
              <a:buNone/>
              <a:defRPr/>
            </a:pPr>
            <a:r>
              <a:rPr lang="en-US" sz="2000" dirty="0"/>
              <a:t>- </a:t>
            </a:r>
            <a:r>
              <a:rPr lang="en-US" sz="2000" dirty="0" err="1"/>
              <a:t>Oliguria</a:t>
            </a:r>
            <a:endParaRPr lang="en-US" sz="2000" dirty="0"/>
          </a:p>
          <a:p>
            <a:pPr eaLnBrk="1" fontAlgn="auto" hangingPunct="1">
              <a:spcAft>
                <a:spcPts val="0"/>
              </a:spcAft>
              <a:buNone/>
              <a:defRPr/>
            </a:pPr>
            <a:r>
              <a:rPr lang="en-US" sz="2000" dirty="0"/>
              <a:t>- Urinalysis may show </a:t>
            </a:r>
            <a:r>
              <a:rPr lang="en-US" sz="2000" dirty="0" err="1"/>
              <a:t>albuminuria</a:t>
            </a:r>
            <a:r>
              <a:rPr lang="en-US" sz="2000" dirty="0"/>
              <a:t>, </a:t>
            </a:r>
            <a:r>
              <a:rPr lang="en-US" sz="2000" dirty="0" err="1"/>
              <a:t>glucosuria</a:t>
            </a:r>
            <a:r>
              <a:rPr lang="en-US" sz="2000" dirty="0"/>
              <a:t>, </a:t>
            </a:r>
            <a:r>
              <a:rPr lang="en-US" sz="2000" dirty="0" err="1"/>
              <a:t>urobilinogenuria</a:t>
            </a:r>
            <a:endParaRPr lang="en-US" sz="2000" dirty="0"/>
          </a:p>
          <a:p>
            <a:pPr eaLnBrk="1" fontAlgn="auto" hangingPunct="1">
              <a:spcAft>
                <a:spcPts val="0"/>
              </a:spcAft>
              <a:buNone/>
              <a:defRPr/>
            </a:pPr>
            <a:r>
              <a:rPr lang="en-US" sz="2000" dirty="0"/>
              <a:t>- Anemia</a:t>
            </a:r>
          </a:p>
        </p:txBody>
      </p:sp>
    </p:spTree>
  </p:cSld>
  <p:clrMapOvr>
    <a:masterClrMapping/>
  </p:clrMapOvr>
  <p:transition advTm="28555">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26EE711B-FFDE-3F63-D836-F52585294EBF}"/>
              </a:ext>
            </a:extLst>
          </p:cNvPr>
          <p:cNvSpPr>
            <a:spLocks noGrp="1" noChangeArrowheads="1"/>
          </p:cNvSpPr>
          <p:nvPr>
            <p:ph type="title"/>
          </p:nvPr>
        </p:nvSpPr>
        <p:spPr/>
        <p:txBody>
          <a:bodyPr/>
          <a:lstStyle/>
          <a:p>
            <a:pPr eaLnBrk="1" hangingPunct="1"/>
            <a:r>
              <a:rPr sz="4000" dirty="0"/>
              <a:t>Differential diagnosis</a:t>
            </a:r>
          </a:p>
        </p:txBody>
      </p:sp>
      <p:sp>
        <p:nvSpPr>
          <p:cNvPr id="68611" name="Content Placeholder 2">
            <a:extLst>
              <a:ext uri="{FF2B5EF4-FFF2-40B4-BE49-F238E27FC236}">
                <a16:creationId xmlns:a16="http://schemas.microsoft.com/office/drawing/2014/main" id="{FCC887E0-AB86-C7A7-6A5F-2A05F5719FB1}"/>
              </a:ext>
            </a:extLst>
          </p:cNvPr>
          <p:cNvSpPr>
            <a:spLocks noGrp="1" noChangeArrowheads="1"/>
          </p:cNvSpPr>
          <p:nvPr>
            <p:ph idx="1"/>
          </p:nvPr>
        </p:nvSpPr>
        <p:spPr>
          <a:xfrm>
            <a:off x="457200" y="2143125"/>
            <a:ext cx="8229600" cy="3983038"/>
          </a:xfrm>
        </p:spPr>
        <p:txBody>
          <a:bodyPr/>
          <a:lstStyle/>
          <a:p>
            <a:r>
              <a:rPr lang="en-US" sz="2000" dirty="0"/>
              <a:t>The delirious episode lasts 5 to 10 days and ends with terminal sleep, after which the delirious state recedes.</a:t>
            </a:r>
            <a:endParaRPr lang="sr-Latn-RS" sz="2000" dirty="0"/>
          </a:p>
          <a:p>
            <a:r>
              <a:rPr lang="en-US" sz="2000" dirty="0"/>
              <a:t> There is partial amnesia for events during the period of impaired consciousness.</a:t>
            </a:r>
          </a:p>
          <a:p>
            <a:r>
              <a:rPr lang="sr-Latn-RS" sz="2000" dirty="0"/>
              <a:t> </a:t>
            </a:r>
            <a:r>
              <a:rPr lang="en-US" sz="2000" dirty="0"/>
              <a:t>Hepatic encephalopathy</a:t>
            </a:r>
            <a:endParaRPr lang="sr-Latn-RS" sz="2000" dirty="0"/>
          </a:p>
          <a:p>
            <a:r>
              <a:rPr lang="en-US" sz="2000" dirty="0"/>
              <a:t> Head injuries</a:t>
            </a:r>
            <a:endParaRPr lang="sr-Latn-RS" sz="2000" dirty="0"/>
          </a:p>
          <a:p>
            <a:r>
              <a:rPr lang="en-US" sz="2000" dirty="0"/>
              <a:t> Pneumonia</a:t>
            </a:r>
            <a:endParaRPr lang="sr-Latn-RS" sz="2000" dirty="0"/>
          </a:p>
          <a:p>
            <a:r>
              <a:rPr lang="en-US" sz="2000" dirty="0"/>
              <a:t> Acute psychotic states </a:t>
            </a:r>
            <a:endParaRPr lang="sr-Latn-RS" sz="2000" dirty="0"/>
          </a:p>
          <a:p>
            <a:r>
              <a:rPr lang="sr-Latn-RS" sz="2000" dirty="0"/>
              <a:t> </a:t>
            </a:r>
            <a:r>
              <a:rPr lang="en-US" sz="2000" dirty="0"/>
              <a:t>Acute confused states of other causes</a:t>
            </a:r>
          </a:p>
          <a:p>
            <a:pPr eaLnBrk="1" hangingPunct="1"/>
            <a:endParaRPr sz="2000" dirty="0"/>
          </a:p>
        </p:txBody>
      </p:sp>
    </p:spTree>
  </p:cSld>
  <p:clrMapOvr>
    <a:masterClrMapping/>
  </p:clrMapOvr>
  <p:transition advTm="27516">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A4B618C8-42A5-52BE-9E1A-C80BCBCD70CA}"/>
              </a:ext>
            </a:extLst>
          </p:cNvPr>
          <p:cNvSpPr>
            <a:spLocks noGrp="1" noChangeArrowheads="1"/>
          </p:cNvSpPr>
          <p:nvPr>
            <p:ph type="title"/>
          </p:nvPr>
        </p:nvSpPr>
        <p:spPr/>
        <p:txBody>
          <a:bodyPr/>
          <a:lstStyle/>
          <a:p>
            <a:pPr eaLnBrk="1" hangingPunct="1"/>
            <a:r>
              <a:rPr sz="4000" dirty="0"/>
              <a:t>Therapy</a:t>
            </a:r>
          </a:p>
        </p:txBody>
      </p:sp>
      <p:sp>
        <p:nvSpPr>
          <p:cNvPr id="3" name="Content Placeholder 2">
            <a:extLst>
              <a:ext uri="{FF2B5EF4-FFF2-40B4-BE49-F238E27FC236}">
                <a16:creationId xmlns:a16="http://schemas.microsoft.com/office/drawing/2014/main" id="{0E58D282-9010-8F32-E7CB-C2104C6AA47E}"/>
              </a:ext>
            </a:extLst>
          </p:cNvPr>
          <p:cNvSpPr>
            <a:spLocks noGrp="1"/>
          </p:cNvSpPr>
          <p:nvPr>
            <p:ph idx="1"/>
          </p:nvPr>
        </p:nvSpPr>
        <p:spPr/>
        <p:txBody>
          <a:bodyPr rtlCol="0">
            <a:normAutofit/>
          </a:bodyPr>
          <a:lstStyle/>
          <a:p>
            <a:pPr eaLnBrk="1" hangingPunct="1">
              <a:lnSpc>
                <a:spcPct val="80000"/>
              </a:lnSpc>
              <a:defRPr/>
            </a:pPr>
            <a:r>
              <a:rPr lang="en-US" sz="2400" dirty="0">
                <a:solidFill>
                  <a:srgbClr val="C00000"/>
                </a:solidFill>
              </a:rPr>
              <a:t>To suppress agitation and insomnia</a:t>
            </a:r>
            <a:r>
              <a:rPr lang="sr-Latn-RS" sz="2400" dirty="0">
                <a:solidFill>
                  <a:srgbClr val="C00000"/>
                </a:solidFill>
              </a:rPr>
              <a:t>.</a:t>
            </a:r>
          </a:p>
          <a:p>
            <a:pPr eaLnBrk="1" hangingPunct="1">
              <a:lnSpc>
                <a:spcPct val="80000"/>
              </a:lnSpc>
              <a:defRPr/>
            </a:pPr>
            <a:r>
              <a:rPr lang="en-US" sz="2400" dirty="0">
                <a:solidFill>
                  <a:srgbClr val="C00000"/>
                </a:solidFill>
              </a:rPr>
              <a:t>To prevent and treat somatic complications</a:t>
            </a:r>
            <a:endParaRPr lang="sr-Latn-RS" sz="2400" dirty="0">
              <a:solidFill>
                <a:srgbClr val="C00000"/>
              </a:solidFill>
            </a:endParaRPr>
          </a:p>
          <a:p>
            <a:endParaRPr lang="sr-Latn-RS" sz="2000" dirty="0"/>
          </a:p>
          <a:p>
            <a:endParaRPr lang="en-US" sz="2000" dirty="0"/>
          </a:p>
          <a:p>
            <a:r>
              <a:rPr lang="en-US" sz="2000" dirty="0"/>
              <a:t>Diazepam (for calming)</a:t>
            </a:r>
            <a:endParaRPr lang="sr-Latn-RS" sz="2000" dirty="0"/>
          </a:p>
          <a:p>
            <a:r>
              <a:rPr lang="en-US" sz="2000" dirty="0"/>
              <a:t>Hydration of the patient (administering infusions of saline solution and hypertonic glucose) * caution - risk of cerebral edema </a:t>
            </a:r>
            <a:endParaRPr lang="sr-Latn-RS" sz="2000" dirty="0"/>
          </a:p>
          <a:p>
            <a:r>
              <a:rPr lang="en-US" sz="2000" dirty="0"/>
              <a:t>Monitoring electrolyte levels (K, Mg, Na) </a:t>
            </a:r>
            <a:endParaRPr lang="sr-Latn-RS" sz="2000" dirty="0"/>
          </a:p>
          <a:p>
            <a:r>
              <a:rPr lang="en-US" sz="2000" dirty="0" err="1"/>
              <a:t>Cardiotonics</a:t>
            </a:r>
            <a:r>
              <a:rPr lang="en-US" sz="2000" dirty="0"/>
              <a:t> </a:t>
            </a:r>
            <a:endParaRPr lang="sr-Latn-RS" sz="2000" dirty="0"/>
          </a:p>
          <a:p>
            <a:r>
              <a:rPr lang="en-US" sz="2000" dirty="0"/>
              <a:t>Stimulants (as needed) </a:t>
            </a:r>
            <a:endParaRPr lang="sr-Latn-RS" sz="2000" dirty="0"/>
          </a:p>
          <a:p>
            <a:r>
              <a:rPr lang="en-US" sz="2000" dirty="0"/>
              <a:t>Antibiotics (preventively)</a:t>
            </a:r>
          </a:p>
          <a:p>
            <a:pPr eaLnBrk="1" fontAlgn="auto" hangingPunct="1">
              <a:spcAft>
                <a:spcPts val="0"/>
              </a:spcAft>
              <a:defRPr/>
            </a:pPr>
            <a:endParaRPr lang="en-US" dirty="0"/>
          </a:p>
        </p:txBody>
      </p:sp>
    </p:spTree>
  </p:cSld>
  <p:clrMapOvr>
    <a:masterClrMapping/>
  </p:clrMapOvr>
  <p:transition advTm="39947">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318AA76B-8899-4BD1-475F-69F617AA887D}"/>
              </a:ext>
            </a:extLst>
          </p:cNvPr>
          <p:cNvSpPr>
            <a:spLocks noGrp="1" noChangeArrowheads="1"/>
          </p:cNvSpPr>
          <p:nvPr>
            <p:ph type="title"/>
          </p:nvPr>
        </p:nvSpPr>
        <p:spPr/>
        <p:txBody>
          <a:bodyPr/>
          <a:lstStyle/>
          <a:p>
            <a:pPr eaLnBrk="1" hangingPunct="1"/>
            <a:r>
              <a:rPr sz="4000" dirty="0"/>
              <a:t>Therapy</a:t>
            </a:r>
          </a:p>
        </p:txBody>
      </p:sp>
      <p:sp>
        <p:nvSpPr>
          <p:cNvPr id="72707" name="Content Placeholder 2">
            <a:extLst>
              <a:ext uri="{FF2B5EF4-FFF2-40B4-BE49-F238E27FC236}">
                <a16:creationId xmlns:a16="http://schemas.microsoft.com/office/drawing/2014/main" id="{3DE94622-6625-C234-A94B-8E2615274E41}"/>
              </a:ext>
            </a:extLst>
          </p:cNvPr>
          <p:cNvSpPr>
            <a:spLocks noGrp="1" noChangeArrowheads="1"/>
          </p:cNvSpPr>
          <p:nvPr>
            <p:ph idx="1"/>
          </p:nvPr>
        </p:nvSpPr>
        <p:spPr/>
        <p:txBody>
          <a:bodyPr/>
          <a:lstStyle/>
          <a:p>
            <a:r>
              <a:rPr lang="en-US" sz="2000" dirty="0"/>
              <a:t>Good general care with increased supervision to prevent potential injuries, as well as intensive monitoring of somatic condition, is necessary.</a:t>
            </a:r>
            <a:endParaRPr lang="sr-Latn-RS" sz="2000" dirty="0"/>
          </a:p>
          <a:p>
            <a:endParaRPr lang="en-US" sz="2000" dirty="0"/>
          </a:p>
          <a:p>
            <a:r>
              <a:rPr lang="en-US" sz="2000" dirty="0"/>
              <a:t>Not recommended:</a:t>
            </a:r>
          </a:p>
          <a:p>
            <a:pPr>
              <a:buNone/>
            </a:pPr>
            <a:r>
              <a:rPr lang="sr-Latn-RS" sz="2000" dirty="0"/>
              <a:t>-</a:t>
            </a:r>
            <a:r>
              <a:rPr lang="en-US" sz="2000" dirty="0" err="1"/>
              <a:t>Phenothiazines</a:t>
            </a:r>
            <a:endParaRPr lang="en-US" sz="2000" dirty="0"/>
          </a:p>
          <a:p>
            <a:pPr>
              <a:buNone/>
            </a:pPr>
            <a:r>
              <a:rPr lang="sr-Latn-RS" sz="2000" dirty="0"/>
              <a:t>-</a:t>
            </a:r>
            <a:r>
              <a:rPr lang="en-US" sz="2000" dirty="0"/>
              <a:t>Opiates (due to their depressant effects on the respiratory center)</a:t>
            </a:r>
            <a:r>
              <a:rPr lang="sr-Latn-RS" sz="2000" dirty="0"/>
              <a:t>.</a:t>
            </a:r>
            <a:endParaRPr lang="en-US" sz="2000" dirty="0"/>
          </a:p>
          <a:p>
            <a:pPr>
              <a:buNone/>
            </a:pPr>
            <a:r>
              <a:rPr lang="en-US" sz="2000" dirty="0"/>
              <a:t/>
            </a:r>
            <a:br>
              <a:rPr lang="en-US" sz="2000" dirty="0"/>
            </a:br>
            <a:endParaRPr sz="2000" dirty="0"/>
          </a:p>
        </p:txBody>
      </p:sp>
    </p:spTree>
  </p:cSld>
  <p:clrMapOvr>
    <a:masterClrMapping/>
  </p:clrMapOvr>
  <p:transition advTm="16852">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a:extLst>
              <a:ext uri="{FF2B5EF4-FFF2-40B4-BE49-F238E27FC236}">
                <a16:creationId xmlns:a16="http://schemas.microsoft.com/office/drawing/2014/main" id="{E75F7B4F-42C8-3359-C367-5642F52781E9}"/>
              </a:ext>
            </a:extLst>
          </p:cNvPr>
          <p:cNvSpPr>
            <a:spLocks noGrp="1" noChangeArrowheads="1"/>
          </p:cNvSpPr>
          <p:nvPr>
            <p:ph type="title"/>
          </p:nvPr>
        </p:nvSpPr>
        <p:spPr/>
        <p:txBody>
          <a:bodyPr/>
          <a:lstStyle/>
          <a:p>
            <a:pPr eaLnBrk="1" hangingPunct="1"/>
            <a:r>
              <a:rPr sz="4000" dirty="0"/>
              <a:t>Therapy</a:t>
            </a:r>
          </a:p>
        </p:txBody>
      </p:sp>
      <p:sp>
        <p:nvSpPr>
          <p:cNvPr id="74755" name="Content Placeholder 2">
            <a:extLst>
              <a:ext uri="{FF2B5EF4-FFF2-40B4-BE49-F238E27FC236}">
                <a16:creationId xmlns:a16="http://schemas.microsoft.com/office/drawing/2014/main" id="{E0230A7E-2AA3-1628-82C7-2A145E14A63C}"/>
              </a:ext>
            </a:extLst>
          </p:cNvPr>
          <p:cNvSpPr>
            <a:spLocks noGrp="1" noChangeArrowheads="1"/>
          </p:cNvSpPr>
          <p:nvPr>
            <p:ph idx="1"/>
          </p:nvPr>
        </p:nvSpPr>
        <p:spPr>
          <a:xfrm>
            <a:off x="457200" y="2214563"/>
            <a:ext cx="8229600" cy="3071812"/>
          </a:xfrm>
        </p:spPr>
        <p:txBody>
          <a:bodyPr/>
          <a:lstStyle/>
          <a:p>
            <a:pPr eaLnBrk="1" hangingPunct="1"/>
            <a:r>
              <a:rPr lang="en-US" sz="2000" dirty="0"/>
              <a:t>Good general care with increased supervision to prevent possible injuries, as well as intensive monitoring of the somatic condition, is necessary.</a:t>
            </a:r>
            <a:endParaRPr sz="2000" dirty="0"/>
          </a:p>
        </p:txBody>
      </p:sp>
    </p:spTree>
  </p:cSld>
  <p:clrMapOvr>
    <a:masterClrMapping/>
  </p:clrMapOvr>
  <p:transition advTm="11140">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F6F74-6A73-CB20-89CE-B2EE0C4F51C2}"/>
              </a:ext>
            </a:extLst>
          </p:cNvPr>
          <p:cNvSpPr>
            <a:spLocks noGrp="1"/>
          </p:cNvSpPr>
          <p:nvPr>
            <p:ph type="title"/>
          </p:nvPr>
        </p:nvSpPr>
        <p:spPr/>
        <p:txBody>
          <a:bodyPr/>
          <a:lstStyle/>
          <a:p>
            <a:pPr eaLnBrk="1" fontAlgn="auto" hangingPunct="1">
              <a:spcAft>
                <a:spcPts val="0"/>
              </a:spcAft>
              <a:defRPr/>
            </a:pPr>
            <a:r>
              <a:rPr sz="4000" dirty="0"/>
              <a:t>Alcohol-induced psychoses</a:t>
            </a:r>
            <a:endParaRPr lang="en-US" sz="4000" dirty="0">
              <a:solidFill>
                <a:schemeClr val="tx1"/>
              </a:solidFill>
              <a:latin typeface="+mn-lt"/>
            </a:endParaRPr>
          </a:p>
        </p:txBody>
      </p:sp>
      <p:sp>
        <p:nvSpPr>
          <p:cNvPr id="76803" name="Content Placeholder 2">
            <a:extLst>
              <a:ext uri="{FF2B5EF4-FFF2-40B4-BE49-F238E27FC236}">
                <a16:creationId xmlns:a16="http://schemas.microsoft.com/office/drawing/2014/main" id="{AEE806D0-B4E5-9848-EF4F-59B0C57A4F25}"/>
              </a:ext>
            </a:extLst>
          </p:cNvPr>
          <p:cNvSpPr>
            <a:spLocks noGrp="1" noChangeArrowheads="1"/>
          </p:cNvSpPr>
          <p:nvPr>
            <p:ph sz="quarter" idx="1"/>
          </p:nvPr>
        </p:nvSpPr>
        <p:spPr>
          <a:xfrm>
            <a:off x="457200" y="1600200"/>
            <a:ext cx="7686675" cy="5114925"/>
          </a:xfrm>
        </p:spPr>
        <p:txBody>
          <a:bodyPr/>
          <a:lstStyle/>
          <a:p>
            <a:pPr eaLnBrk="1" hangingPunct="1"/>
            <a:endParaRPr lang="en-US" altLang="en-US" sz="2000" dirty="0">
              <a:latin typeface="Calibri" panose="020F0502020204030204" pitchFamily="34" charset="0"/>
            </a:endParaRPr>
          </a:p>
          <a:p>
            <a:pPr eaLnBrk="1" hangingPunct="1"/>
            <a:r>
              <a:rPr sz="2400" u="sng" dirty="0"/>
              <a:t>Alcohol-induced psychoses </a:t>
            </a:r>
            <a:r>
              <a:rPr sz="2400" dirty="0"/>
              <a:t>refer to severe mental disorders caused by alcohol consumption.</a:t>
            </a:r>
          </a:p>
          <a:p>
            <a:pPr eaLnBrk="1" hangingPunct="1"/>
            <a:endParaRPr lang="en-US" altLang="en-US" sz="2000" dirty="0">
              <a:latin typeface="Calibri" panose="020F0502020204030204" pitchFamily="34" charset="0"/>
            </a:endParaRPr>
          </a:p>
          <a:p>
            <a:pPr eaLnBrk="1" hangingPunct="1">
              <a:buFont typeface="Wingdings" panose="05000000000000000000" pitchFamily="2" charset="2"/>
              <a:buNone/>
            </a:pPr>
            <a:endParaRPr lang="en-US" altLang="en-US" sz="2000" dirty="0">
              <a:latin typeface="Calibri" panose="020F0502020204030204" pitchFamily="34" charset="0"/>
            </a:endParaRPr>
          </a:p>
        </p:txBody>
      </p:sp>
      <p:pic>
        <p:nvPicPr>
          <p:cNvPr id="76804" name="Picture 3" descr="signs_of_psychosis_illustration.jpg">
            <a:extLst>
              <a:ext uri="{FF2B5EF4-FFF2-40B4-BE49-F238E27FC236}">
                <a16:creationId xmlns:a16="http://schemas.microsoft.com/office/drawing/2014/main" id="{1C0CF932-12E8-E5EE-4097-7E849220256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1563" y="3571875"/>
            <a:ext cx="6777037" cy="305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9821">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706AA-8672-9154-B7AA-D7934D66F53E}"/>
              </a:ext>
            </a:extLst>
          </p:cNvPr>
          <p:cNvSpPr>
            <a:spLocks noGrp="1"/>
          </p:cNvSpPr>
          <p:nvPr>
            <p:ph type="title"/>
          </p:nvPr>
        </p:nvSpPr>
        <p:spPr/>
        <p:txBody>
          <a:bodyPr>
            <a:noAutofit/>
          </a:bodyPr>
          <a:lstStyle/>
          <a:p>
            <a:pPr eaLnBrk="1" fontAlgn="auto" hangingPunct="1">
              <a:spcAft>
                <a:spcPts val="0"/>
              </a:spcAft>
              <a:defRPr/>
            </a:pPr>
            <a:r>
              <a:rPr sz="4000" dirty="0"/>
              <a:t>Alcohol-induced psychoses include the following diagnostic categories</a:t>
            </a:r>
            <a:r>
              <a:rPr dirty="0"/>
              <a:t>:</a:t>
            </a:r>
            <a:endParaRPr lang="en-US" sz="3200" dirty="0">
              <a:solidFill>
                <a:schemeClr val="tx1"/>
              </a:solidFill>
              <a:latin typeface="+mn-lt"/>
            </a:endParaRPr>
          </a:p>
        </p:txBody>
      </p:sp>
      <p:sp>
        <p:nvSpPr>
          <p:cNvPr id="78851" name="Content Placeholder 2">
            <a:extLst>
              <a:ext uri="{FF2B5EF4-FFF2-40B4-BE49-F238E27FC236}">
                <a16:creationId xmlns:a16="http://schemas.microsoft.com/office/drawing/2014/main" id="{85524508-1B1E-15DC-E8F4-56B78F9AD465}"/>
              </a:ext>
            </a:extLst>
          </p:cNvPr>
          <p:cNvSpPr>
            <a:spLocks noGrp="1" noChangeArrowheads="1"/>
          </p:cNvSpPr>
          <p:nvPr>
            <p:ph sz="quarter" idx="1"/>
          </p:nvPr>
        </p:nvSpPr>
        <p:spPr>
          <a:xfrm>
            <a:off x="457200" y="2214563"/>
            <a:ext cx="7467600" cy="4259262"/>
          </a:xfrm>
        </p:spPr>
        <p:txBody>
          <a:bodyPr/>
          <a:lstStyle/>
          <a:p>
            <a:pPr eaLnBrk="1" hangingPunct="1"/>
            <a:r>
              <a:rPr lang="en-US" sz="2000" dirty="0"/>
              <a:t>Delirium tremens</a:t>
            </a:r>
            <a:endParaRPr lang="sr-Latn-RS" sz="2000" dirty="0"/>
          </a:p>
          <a:p>
            <a:pPr eaLnBrk="1" hangingPunct="1"/>
            <a:r>
              <a:rPr lang="en-US" sz="2000" dirty="0" err="1"/>
              <a:t>Korsakoff's</a:t>
            </a:r>
            <a:r>
              <a:rPr lang="en-US" sz="2000" dirty="0"/>
              <a:t> alcoholic psychosis</a:t>
            </a:r>
            <a:endParaRPr lang="sr-Latn-RS" sz="2000" dirty="0"/>
          </a:p>
          <a:p>
            <a:pPr eaLnBrk="1" hangingPunct="1"/>
            <a:r>
              <a:rPr lang="en-US" sz="2000" dirty="0"/>
              <a:t>Alcoholic </a:t>
            </a:r>
            <a:r>
              <a:rPr lang="en-US" sz="2000" dirty="0" err="1"/>
              <a:t>hallucinosis</a:t>
            </a:r>
            <a:endParaRPr lang="sr-Latn-RS" sz="2000" dirty="0"/>
          </a:p>
          <a:p>
            <a:pPr eaLnBrk="1" hangingPunct="1"/>
            <a:r>
              <a:rPr lang="en-US" sz="2000" dirty="0"/>
              <a:t>Pathological drunkenness</a:t>
            </a:r>
            <a:endParaRPr lang="sr-Latn-RS" sz="2000" dirty="0"/>
          </a:p>
          <a:p>
            <a:pPr eaLnBrk="1" hangingPunct="1"/>
            <a:r>
              <a:rPr lang="en-US" sz="2000" dirty="0"/>
              <a:t>Morbid jealousy psychosis</a:t>
            </a:r>
            <a:endParaRPr lang="sr-Latn-RS" sz="2000" dirty="0"/>
          </a:p>
          <a:p>
            <a:pPr eaLnBrk="1" hangingPunct="1"/>
            <a:r>
              <a:rPr lang="en-US" sz="2000" dirty="0"/>
              <a:t>Alcohol related dementia</a:t>
            </a:r>
            <a:endParaRPr lang="sr-Latn-RS" sz="2000" dirty="0"/>
          </a:p>
          <a:p>
            <a:pPr eaLnBrk="1" hangingPunct="1"/>
            <a:r>
              <a:rPr lang="en-US" sz="2000" dirty="0"/>
              <a:t>Other unspecified conditions (unspecified alcoholic mania, unspecified alcoholic psychosis, chronic alcoholism with psychosis of unspecified type)</a:t>
            </a:r>
            <a:r>
              <a:rPr lang="sr-Latn-RS" sz="2000" dirty="0"/>
              <a:t>.</a:t>
            </a:r>
            <a:endParaRPr sz="2000" dirty="0"/>
          </a:p>
        </p:txBody>
      </p:sp>
    </p:spTree>
  </p:cSld>
  <p:clrMapOvr>
    <a:masterClrMapping/>
  </p:clrMapOvr>
  <p:transition advTm="19697">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5">
            <a:extLst>
              <a:ext uri="{FF2B5EF4-FFF2-40B4-BE49-F238E27FC236}">
                <a16:creationId xmlns:a16="http://schemas.microsoft.com/office/drawing/2014/main" id="{62AB6C80-F379-18AD-4E52-F1FAC4BD6D82}"/>
              </a:ext>
            </a:extLst>
          </p:cNvPr>
          <p:cNvSpPr>
            <a:spLocks noGrp="1" noChangeArrowheads="1"/>
          </p:cNvSpPr>
          <p:nvPr>
            <p:ph type="title"/>
          </p:nvPr>
        </p:nvSpPr>
        <p:spPr>
          <a:xfrm>
            <a:off x="381000" y="304800"/>
            <a:ext cx="3810000" cy="762000"/>
          </a:xfrm>
        </p:spPr>
        <p:txBody>
          <a:bodyPr/>
          <a:lstStyle/>
          <a:p>
            <a:pPr eaLnBrk="1" hangingPunct="1"/>
            <a:r>
              <a:rPr sz="2800" dirty="0"/>
              <a:t>Epidemiology</a:t>
            </a:r>
            <a:endParaRPr lang="en-US" altLang="en-US" sz="2800" dirty="0"/>
          </a:p>
        </p:txBody>
      </p:sp>
      <p:pic>
        <p:nvPicPr>
          <p:cNvPr id="7171" name="Content Placeholder 4" descr="Origins-CycleOfAlcoholism-01-1.png">
            <a:extLst>
              <a:ext uri="{FF2B5EF4-FFF2-40B4-BE49-F238E27FC236}">
                <a16:creationId xmlns:a16="http://schemas.microsoft.com/office/drawing/2014/main" id="{645EA5BB-B874-58A9-17CA-E15596930D10}"/>
              </a:ext>
            </a:extLst>
          </p:cNvPr>
          <p:cNvPicPr>
            <a:picLocks noGrp="1" noChangeAspect="1" noChangeArrowheads="1"/>
          </p:cNvPicPr>
          <p:nvPr>
            <p:ph idx="1"/>
          </p:nvPr>
        </p:nvPicPr>
        <p:blipFill>
          <a:blip r:embed="rId3" cstate="hqprint">
            <a:extLst>
              <a:ext uri="{28A0092B-C50C-407E-A947-70E740481C1C}">
                <a14:useLocalDpi xmlns:a14="http://schemas.microsoft.com/office/drawing/2010/main" val="0"/>
              </a:ext>
            </a:extLst>
          </a:blip>
          <a:srcRect/>
          <a:stretch>
            <a:fillRect/>
          </a:stretch>
        </p:blipFill>
        <p:spPr>
          <a:xfrm>
            <a:off x="4038600" y="1600200"/>
            <a:ext cx="4648200" cy="3200400"/>
          </a:xfrm>
        </p:spPr>
      </p:pic>
      <p:sp>
        <p:nvSpPr>
          <p:cNvPr id="7172" name="Text Placeholder 3">
            <a:extLst>
              <a:ext uri="{FF2B5EF4-FFF2-40B4-BE49-F238E27FC236}">
                <a16:creationId xmlns:a16="http://schemas.microsoft.com/office/drawing/2014/main" id="{ECF001E9-A983-CE70-9BFB-724F84AD7FD9}"/>
              </a:ext>
            </a:extLst>
          </p:cNvPr>
          <p:cNvSpPr>
            <a:spLocks noGrp="1" noChangeArrowheads="1"/>
          </p:cNvSpPr>
          <p:nvPr>
            <p:ph type="body" sz="half" idx="2"/>
          </p:nvPr>
        </p:nvSpPr>
        <p:spPr/>
        <p:txBody>
          <a:bodyPr/>
          <a:lstStyle/>
          <a:p>
            <a:pPr eaLnBrk="1" hangingPunct="1"/>
            <a:r>
              <a:rPr sz="1800" dirty="0"/>
              <a:t>Alcohol is the fifth leading risk factor for disease and disability worldwide, according to research by the World Health Organization.</a:t>
            </a:r>
            <a:endParaRPr lang="en-US" altLang="en-US" sz="1800" dirty="0"/>
          </a:p>
          <a:p>
            <a:pPr eaLnBrk="1" hangingPunct="1"/>
            <a:endParaRPr lang="ru-RU" altLang="en-US" sz="1800" dirty="0"/>
          </a:p>
          <a:p>
            <a:pPr eaLnBrk="1" hangingPunct="1"/>
            <a:r>
              <a:rPr sz="1800" dirty="0"/>
              <a:t>The consequences of alcohol abuse can occur in different cultures, social classes, or age groups.</a:t>
            </a:r>
            <a:endParaRPr lang="en-US" altLang="en-US" sz="1800" dirty="0"/>
          </a:p>
          <a:p>
            <a:pPr eaLnBrk="1" hangingPunct="1"/>
            <a:endParaRPr lang="ru-RU" altLang="en-US" sz="1800" dirty="0"/>
          </a:p>
          <a:p>
            <a:pPr eaLnBrk="1" hangingPunct="1"/>
            <a:r>
              <a:rPr sz="1800" dirty="0"/>
              <a:t>Research shows that 15% of the adult population drinks alcohol daily, at least in hazardous amounts - that's about 55 million Europeans.</a:t>
            </a:r>
            <a:endParaRPr lang="en-US" altLang="en-US" sz="1800" dirty="0"/>
          </a:p>
        </p:txBody>
      </p:sp>
    </p:spTree>
  </p:cSld>
  <p:clrMapOvr>
    <a:masterClrMapping/>
  </p:clrMapOvr>
  <p:transition advTm="221602">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B95E1-8D42-78A6-210E-627C1FFA2CD2}"/>
              </a:ext>
            </a:extLst>
          </p:cNvPr>
          <p:cNvSpPr>
            <a:spLocks noGrp="1"/>
          </p:cNvSpPr>
          <p:nvPr>
            <p:ph type="title"/>
          </p:nvPr>
        </p:nvSpPr>
        <p:spPr>
          <a:xfrm>
            <a:off x="381000" y="228600"/>
            <a:ext cx="8229600" cy="1143000"/>
          </a:xfrm>
        </p:spPr>
        <p:txBody>
          <a:bodyPr/>
          <a:lstStyle/>
          <a:p>
            <a:pPr eaLnBrk="1" fontAlgn="auto" hangingPunct="1">
              <a:spcAft>
                <a:spcPts val="0"/>
              </a:spcAft>
              <a:defRPr/>
            </a:pPr>
            <a:r>
              <a:rPr sz="4000" dirty="0" err="1"/>
              <a:t>Korsakoff's</a:t>
            </a:r>
            <a:r>
              <a:rPr sz="4000" dirty="0"/>
              <a:t> psychosis</a:t>
            </a:r>
            <a:endParaRPr lang="en-US" sz="3600" b="1" dirty="0">
              <a:solidFill>
                <a:schemeClr val="tx1"/>
              </a:solidFill>
              <a:latin typeface="+mn-lt"/>
            </a:endParaRPr>
          </a:p>
        </p:txBody>
      </p:sp>
      <p:sp>
        <p:nvSpPr>
          <p:cNvPr id="80899" name="Content Placeholder 2">
            <a:extLst>
              <a:ext uri="{FF2B5EF4-FFF2-40B4-BE49-F238E27FC236}">
                <a16:creationId xmlns:a16="http://schemas.microsoft.com/office/drawing/2014/main" id="{706C1EBF-BD87-4DB7-C171-79F4DAEA3317}"/>
              </a:ext>
            </a:extLst>
          </p:cNvPr>
          <p:cNvSpPr>
            <a:spLocks noGrp="1" noChangeArrowheads="1"/>
          </p:cNvSpPr>
          <p:nvPr>
            <p:ph sz="quarter" idx="1"/>
          </p:nvPr>
        </p:nvSpPr>
        <p:spPr>
          <a:xfrm>
            <a:off x="457200" y="1600200"/>
            <a:ext cx="7467600" cy="4873625"/>
          </a:xfrm>
        </p:spPr>
        <p:txBody>
          <a:bodyPr/>
          <a:lstStyle/>
          <a:p>
            <a:pPr eaLnBrk="1" hangingPunct="1"/>
            <a:r>
              <a:rPr sz="2400" dirty="0" err="1"/>
              <a:t>Wernicke-Korsakoff</a:t>
            </a:r>
            <a:r>
              <a:rPr sz="2400" dirty="0"/>
              <a:t> syndrome is a psychosis of acute or chronic course that occurs as a result of secondary neuronal degeneration due to thiamine deficiency.</a:t>
            </a:r>
            <a:endParaRPr lang="sr-Latn-RS" sz="2400" dirty="0"/>
          </a:p>
          <a:p>
            <a:pPr eaLnBrk="1" hangingPunct="1"/>
            <a:endParaRPr lang="sr-Cyrl-RS" altLang="en-US" sz="2400" dirty="0"/>
          </a:p>
          <a:p>
            <a:pPr eaLnBrk="1" hangingPunct="1"/>
            <a:r>
              <a:rPr sz="2400" dirty="0"/>
              <a:t>The untreated acute phase lasts about two weeks, and in 85% of patients, the picture of </a:t>
            </a:r>
            <a:r>
              <a:rPr sz="2400" dirty="0" err="1"/>
              <a:t>Korsakoff's</a:t>
            </a:r>
            <a:r>
              <a:rPr sz="2400" dirty="0"/>
              <a:t> psychosis develops.</a:t>
            </a:r>
          </a:p>
        </p:txBody>
      </p:sp>
      <p:pic>
        <p:nvPicPr>
          <p:cNvPr id="80900" name="Picture 4" descr="alk3.jpg">
            <a:extLst>
              <a:ext uri="{FF2B5EF4-FFF2-40B4-BE49-F238E27FC236}">
                <a16:creationId xmlns:a16="http://schemas.microsoft.com/office/drawing/2014/main" id="{E5F35465-A438-006C-1713-0A5C66555D9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0" y="4724400"/>
            <a:ext cx="251460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27912">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a:extLst>
              <a:ext uri="{FF2B5EF4-FFF2-40B4-BE49-F238E27FC236}">
                <a16:creationId xmlns:a16="http://schemas.microsoft.com/office/drawing/2014/main" id="{9ADF820E-DEF8-89CD-8E86-607FF373F5A8}"/>
              </a:ext>
            </a:extLst>
          </p:cNvPr>
          <p:cNvSpPr>
            <a:spLocks noGrp="1" noChangeArrowheads="1"/>
          </p:cNvSpPr>
          <p:nvPr>
            <p:ph type="title"/>
          </p:nvPr>
        </p:nvSpPr>
        <p:spPr/>
        <p:txBody>
          <a:bodyPr/>
          <a:lstStyle/>
          <a:p>
            <a:pPr eaLnBrk="1" hangingPunct="1"/>
            <a:r>
              <a:rPr sz="4000" dirty="0" err="1"/>
              <a:t>Korsakoff's</a:t>
            </a:r>
            <a:r>
              <a:rPr sz="4000" dirty="0"/>
              <a:t> psychosis</a:t>
            </a:r>
            <a:endParaRPr lang="en-US" altLang="en-US" sz="3600" b="1" dirty="0">
              <a:solidFill>
                <a:schemeClr val="tx1"/>
              </a:solidFill>
              <a:latin typeface="Calibri" panose="020F0502020204030204" pitchFamily="34" charset="0"/>
            </a:endParaRPr>
          </a:p>
        </p:txBody>
      </p:sp>
      <p:sp>
        <p:nvSpPr>
          <p:cNvPr id="82947" name="Content Placeholder 2">
            <a:extLst>
              <a:ext uri="{FF2B5EF4-FFF2-40B4-BE49-F238E27FC236}">
                <a16:creationId xmlns:a16="http://schemas.microsoft.com/office/drawing/2014/main" id="{73DE6EE0-D8E1-B239-07B4-51E34BF33260}"/>
              </a:ext>
            </a:extLst>
          </p:cNvPr>
          <p:cNvSpPr>
            <a:spLocks noGrp="1" noChangeArrowheads="1"/>
          </p:cNvSpPr>
          <p:nvPr>
            <p:ph sz="quarter" idx="1"/>
          </p:nvPr>
        </p:nvSpPr>
        <p:spPr>
          <a:xfrm>
            <a:off x="457200" y="1600200"/>
            <a:ext cx="7467600" cy="4873625"/>
          </a:xfrm>
        </p:spPr>
        <p:txBody>
          <a:bodyPr/>
          <a:lstStyle/>
          <a:p>
            <a:pPr eaLnBrk="1" hangingPunct="1"/>
            <a:r>
              <a:rPr sz="2000" u="sng" dirty="0" err="1"/>
              <a:t>Korsakoff's</a:t>
            </a:r>
            <a:r>
              <a:rPr sz="2000" u="sng" dirty="0"/>
              <a:t> psychosis </a:t>
            </a:r>
            <a:r>
              <a:rPr sz="2000" dirty="0"/>
              <a:t>represents an inability to memorize new information, along with various forms of retrograde amnesia.</a:t>
            </a:r>
            <a:endParaRPr lang="sr-Cyrl-RS" altLang="en-US" sz="2000" dirty="0"/>
          </a:p>
          <a:p>
            <a:pPr eaLnBrk="1" hangingPunct="1">
              <a:buFontTx/>
              <a:buNone/>
            </a:pPr>
            <a:endParaRPr lang="en-US" altLang="en-US" sz="2000" dirty="0"/>
          </a:p>
          <a:p>
            <a:pPr eaLnBrk="1" hangingPunct="1"/>
            <a:r>
              <a:rPr sz="2000" dirty="0"/>
              <a:t>It develops after years of alcohol abuse, often as a sequel to acute alcoholic psychosis, especially delirium tremens.</a:t>
            </a:r>
            <a:endParaRPr lang="sr-Cyrl-RS" altLang="en-US" sz="2000" dirty="0"/>
          </a:p>
          <a:p>
            <a:pPr eaLnBrk="1" hangingPunct="1">
              <a:buFontTx/>
              <a:buNone/>
            </a:pPr>
            <a:endParaRPr lang="en-US" altLang="en-US" sz="2000" dirty="0"/>
          </a:p>
          <a:p>
            <a:pPr eaLnBrk="1" hangingPunct="1"/>
            <a:r>
              <a:rPr sz="2000" dirty="0"/>
              <a:t>It is usually accompanied by alcoholic </a:t>
            </a:r>
            <a:r>
              <a:rPr sz="2000" dirty="0" err="1"/>
              <a:t>polyneuropathy</a:t>
            </a:r>
            <a:r>
              <a:rPr sz="2000" dirty="0"/>
              <a:t> but can also be associated with </a:t>
            </a:r>
            <a:r>
              <a:rPr sz="2000" i="1" u="sng" dirty="0" err="1"/>
              <a:t>Wernicke's</a:t>
            </a:r>
            <a:r>
              <a:rPr sz="2000" i="1" u="sng" dirty="0"/>
              <a:t> encephalopathy </a:t>
            </a:r>
            <a:r>
              <a:rPr sz="2000" dirty="0"/>
              <a:t>(symptom tetrad: 1. acute </a:t>
            </a:r>
            <a:r>
              <a:rPr sz="2000" dirty="0" err="1"/>
              <a:t>confusional</a:t>
            </a:r>
            <a:r>
              <a:rPr sz="2000" dirty="0"/>
              <a:t> state, 2. </a:t>
            </a:r>
            <a:r>
              <a:rPr sz="2000" dirty="0" err="1"/>
              <a:t>ophthalmoplegia</a:t>
            </a:r>
            <a:r>
              <a:rPr sz="2000" dirty="0"/>
              <a:t>, 3. </a:t>
            </a:r>
            <a:r>
              <a:rPr sz="2000" dirty="0" err="1"/>
              <a:t>nystagmus</a:t>
            </a:r>
            <a:r>
              <a:rPr sz="2000" dirty="0"/>
              <a:t>, 4. ataxia).</a:t>
            </a:r>
            <a:endParaRPr lang="sr-Latn-RS" sz="2000" dirty="0"/>
          </a:p>
          <a:p>
            <a:pPr eaLnBrk="1" hangingPunct="1"/>
            <a:endParaRPr lang="en-US" sz="2000" dirty="0"/>
          </a:p>
          <a:p>
            <a:pPr eaLnBrk="1" hangingPunct="1"/>
            <a:endParaRPr lang="en-US" sz="2000" dirty="0"/>
          </a:p>
          <a:p>
            <a:pPr eaLnBrk="1" hangingPunct="1">
              <a:buNone/>
            </a:pPr>
            <a:endParaRPr sz="2000" dirty="0"/>
          </a:p>
        </p:txBody>
      </p:sp>
    </p:spTree>
  </p:cSld>
  <p:clrMapOvr>
    <a:masterClrMapping/>
  </p:clrMapOvr>
  <p:transition advTm="32523">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a:extLst>
              <a:ext uri="{FF2B5EF4-FFF2-40B4-BE49-F238E27FC236}">
                <a16:creationId xmlns:a16="http://schemas.microsoft.com/office/drawing/2014/main" id="{644D3F1A-DF9F-FDD8-4838-0997884A2D9A}"/>
              </a:ext>
            </a:extLst>
          </p:cNvPr>
          <p:cNvSpPr>
            <a:spLocks noGrp="1" noChangeArrowheads="1"/>
          </p:cNvSpPr>
          <p:nvPr>
            <p:ph type="title"/>
          </p:nvPr>
        </p:nvSpPr>
        <p:spPr/>
        <p:txBody>
          <a:bodyPr/>
          <a:lstStyle/>
          <a:p>
            <a:pPr eaLnBrk="1" hangingPunct="1"/>
            <a:r>
              <a:rPr sz="4000" dirty="0" err="1"/>
              <a:t>Korsakoff's</a:t>
            </a:r>
            <a:r>
              <a:rPr sz="4000" dirty="0"/>
              <a:t> psychosis</a:t>
            </a:r>
            <a:endParaRPr lang="en-US" altLang="en-US" sz="3600" b="1" dirty="0">
              <a:solidFill>
                <a:schemeClr val="tx1"/>
              </a:solidFill>
              <a:latin typeface="Calibri" panose="020F0502020204030204" pitchFamily="34" charset="0"/>
            </a:endParaRPr>
          </a:p>
        </p:txBody>
      </p:sp>
      <p:sp>
        <p:nvSpPr>
          <p:cNvPr id="3" name="Content Placeholder 2">
            <a:extLst>
              <a:ext uri="{FF2B5EF4-FFF2-40B4-BE49-F238E27FC236}">
                <a16:creationId xmlns:a16="http://schemas.microsoft.com/office/drawing/2014/main" id="{9C192B42-EC72-C2D3-EAE4-D26BC70DC88E}"/>
              </a:ext>
            </a:extLst>
          </p:cNvPr>
          <p:cNvSpPr>
            <a:spLocks noGrp="1"/>
          </p:cNvSpPr>
          <p:nvPr>
            <p:ph sz="quarter" idx="1"/>
          </p:nvPr>
        </p:nvSpPr>
        <p:spPr>
          <a:xfrm>
            <a:off x="457200" y="1600200"/>
            <a:ext cx="7467600" cy="4873625"/>
          </a:xfrm>
        </p:spPr>
        <p:txBody>
          <a:bodyPr>
            <a:normAutofit/>
          </a:bodyPr>
          <a:lstStyle/>
          <a:p>
            <a:pPr marL="274320" indent="-274320" eaLnBrk="1" fontAlgn="auto" hangingPunct="1">
              <a:spcAft>
                <a:spcPts val="0"/>
              </a:spcAft>
              <a:buFont typeface="Wingdings" pitchFamily="2" charset="2"/>
              <a:buChar char="v"/>
              <a:defRPr/>
            </a:pPr>
            <a:r>
              <a:rPr sz="2000" dirty="0"/>
              <a:t>Characteristics:</a:t>
            </a:r>
            <a:endParaRPr lang="sr-Latn-RS" sz="2000" dirty="0"/>
          </a:p>
          <a:p>
            <a:pPr marL="274320" indent="-274320" eaLnBrk="1" fontAlgn="auto" hangingPunct="1">
              <a:spcAft>
                <a:spcPts val="0"/>
              </a:spcAft>
              <a:buNone/>
              <a:defRPr/>
            </a:pPr>
            <a:r>
              <a:rPr lang="sr-Latn-RS" sz="2200" dirty="0"/>
              <a:t>- </a:t>
            </a:r>
            <a:r>
              <a:rPr lang="en-US" sz="2000" dirty="0" err="1"/>
              <a:t>Amnestic</a:t>
            </a:r>
            <a:r>
              <a:rPr lang="en-US" sz="2000" dirty="0"/>
              <a:t> syndrome with confabulations:</a:t>
            </a:r>
          </a:p>
          <a:p>
            <a:pPr marL="274320" indent="-274320" eaLnBrk="1" fontAlgn="auto" hangingPunct="1">
              <a:spcAft>
                <a:spcPts val="0"/>
              </a:spcAft>
              <a:buNone/>
              <a:defRPr/>
            </a:pPr>
            <a:r>
              <a:rPr lang="sr-Latn-RS" sz="2000" dirty="0"/>
              <a:t>   </a:t>
            </a:r>
            <a:r>
              <a:rPr lang="en-US" sz="2000" dirty="0"/>
              <a:t>Immediate memory (ultra-short and short-term) is not impaired, but remembered contents are lost after 25-30 </a:t>
            </a:r>
            <a:r>
              <a:rPr lang="sr-Latn-RS" sz="2000" dirty="0"/>
              <a:t> </a:t>
            </a:r>
            <a:r>
              <a:rPr lang="en-US" sz="2000" dirty="0"/>
              <a:t>minutes.</a:t>
            </a:r>
          </a:p>
          <a:p>
            <a:pPr marL="274320" indent="-274320" eaLnBrk="1" fontAlgn="auto" hangingPunct="1">
              <a:spcAft>
                <a:spcPts val="0"/>
              </a:spcAft>
              <a:buNone/>
              <a:defRPr/>
            </a:pPr>
            <a:r>
              <a:rPr lang="en-US" sz="2000" dirty="0"/>
              <a:t>- Errors in face recognition</a:t>
            </a:r>
          </a:p>
          <a:p>
            <a:pPr marL="274320" indent="-274320" eaLnBrk="1" fontAlgn="auto" hangingPunct="1">
              <a:spcAft>
                <a:spcPts val="0"/>
              </a:spcAft>
              <a:buNone/>
              <a:defRPr/>
            </a:pPr>
            <a:r>
              <a:rPr lang="en-US" sz="2000" dirty="0"/>
              <a:t>- Disturbances in orientation in time and space</a:t>
            </a:r>
          </a:p>
          <a:p>
            <a:pPr marL="274320" indent="-274320" eaLnBrk="1" fontAlgn="auto" hangingPunct="1">
              <a:spcAft>
                <a:spcPts val="0"/>
              </a:spcAft>
              <a:buNone/>
              <a:defRPr/>
            </a:pPr>
            <a:r>
              <a:rPr lang="en-US" sz="2000" dirty="0"/>
              <a:t>- Extreme suggestibility</a:t>
            </a:r>
          </a:p>
          <a:p>
            <a:pPr marL="274320" indent="-274320" eaLnBrk="1" fontAlgn="auto" hangingPunct="1">
              <a:spcAft>
                <a:spcPts val="0"/>
              </a:spcAft>
              <a:buNone/>
              <a:defRPr/>
            </a:pPr>
            <a:r>
              <a:rPr lang="en-US" sz="2000" dirty="0"/>
              <a:t>- Episodes of agitation (sometimes, predominantly at night)</a:t>
            </a:r>
            <a:endParaRPr lang="sr-Cyrl-ME" sz="2000" dirty="0">
              <a:latin typeface="Calibri" pitchFamily="34" charset="0"/>
            </a:endParaRPr>
          </a:p>
        </p:txBody>
      </p:sp>
    </p:spTree>
  </p:cSld>
  <p:clrMapOvr>
    <a:masterClrMapping/>
  </p:clrMapOvr>
  <p:transition advTm="31086">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a:extLst>
              <a:ext uri="{FF2B5EF4-FFF2-40B4-BE49-F238E27FC236}">
                <a16:creationId xmlns:a16="http://schemas.microsoft.com/office/drawing/2014/main" id="{5A0C08F3-FCCB-AABF-B5EB-03742ADA857E}"/>
              </a:ext>
            </a:extLst>
          </p:cNvPr>
          <p:cNvSpPr>
            <a:spLocks noGrp="1" noChangeArrowheads="1"/>
          </p:cNvSpPr>
          <p:nvPr>
            <p:ph type="title"/>
          </p:nvPr>
        </p:nvSpPr>
        <p:spPr/>
        <p:txBody>
          <a:bodyPr/>
          <a:lstStyle/>
          <a:p>
            <a:pPr eaLnBrk="1" hangingPunct="1"/>
            <a:r>
              <a:rPr sz="4000" dirty="0"/>
              <a:t>Alcoholic </a:t>
            </a:r>
            <a:r>
              <a:rPr sz="4000" dirty="0" err="1"/>
              <a:t>hallucinosis</a:t>
            </a:r>
            <a:endParaRPr lang="en-US" altLang="en-US" sz="4000" b="1" dirty="0">
              <a:solidFill>
                <a:schemeClr val="tx1"/>
              </a:solidFill>
              <a:latin typeface="Calibri" panose="020F0502020204030204" pitchFamily="34" charset="0"/>
            </a:endParaRPr>
          </a:p>
        </p:txBody>
      </p:sp>
      <p:sp>
        <p:nvSpPr>
          <p:cNvPr id="87043" name="Content Placeholder 2">
            <a:extLst>
              <a:ext uri="{FF2B5EF4-FFF2-40B4-BE49-F238E27FC236}">
                <a16:creationId xmlns:a16="http://schemas.microsoft.com/office/drawing/2014/main" id="{63546867-17D3-2451-8A41-B8E6D6639FF3}"/>
              </a:ext>
            </a:extLst>
          </p:cNvPr>
          <p:cNvSpPr>
            <a:spLocks noGrp="1" noChangeArrowheads="1"/>
          </p:cNvSpPr>
          <p:nvPr>
            <p:ph sz="quarter" idx="1"/>
          </p:nvPr>
        </p:nvSpPr>
        <p:spPr>
          <a:xfrm>
            <a:off x="457200" y="1600200"/>
            <a:ext cx="7467600" cy="4873625"/>
          </a:xfrm>
        </p:spPr>
        <p:txBody>
          <a:bodyPr/>
          <a:lstStyle/>
          <a:p>
            <a:pPr eaLnBrk="1" hangingPunct="1">
              <a:buFont typeface="Arial" pitchFamily="34" charset="0"/>
              <a:buChar char="•"/>
            </a:pPr>
            <a:r>
              <a:rPr lang="en-US" altLang="en-US" sz="2000" dirty="0"/>
              <a:t>Alcoholic psychosis, which most commonly occurs in younger individuals, after a relatively short period of alcohol consumption (3-4 years).</a:t>
            </a:r>
          </a:p>
          <a:p>
            <a:pPr eaLnBrk="1" hangingPunct="1">
              <a:buFont typeface="Wingdings" panose="05000000000000000000" pitchFamily="2" charset="2"/>
              <a:buNone/>
            </a:pPr>
            <a:endParaRPr lang="en-US" altLang="en-US" dirty="0">
              <a:latin typeface="Calibri" panose="020F0502020204030204" pitchFamily="34" charset="0"/>
            </a:endParaRPr>
          </a:p>
        </p:txBody>
      </p:sp>
      <p:pic>
        <p:nvPicPr>
          <p:cNvPr id="87044" name="Picture 3" descr="absinthe-man-and-green-fairy2.jpg">
            <a:extLst>
              <a:ext uri="{FF2B5EF4-FFF2-40B4-BE49-F238E27FC236}">
                <a16:creationId xmlns:a16="http://schemas.microsoft.com/office/drawing/2014/main" id="{663BFB74-AD07-2527-5214-516B5D108AF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2895600"/>
            <a:ext cx="6357938" cy="340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13685">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a:extLst>
              <a:ext uri="{FF2B5EF4-FFF2-40B4-BE49-F238E27FC236}">
                <a16:creationId xmlns:a16="http://schemas.microsoft.com/office/drawing/2014/main" id="{749AF3AC-20B7-E012-476F-AA348ADFBB4C}"/>
              </a:ext>
            </a:extLst>
          </p:cNvPr>
          <p:cNvSpPr>
            <a:spLocks noGrp="1" noChangeArrowheads="1"/>
          </p:cNvSpPr>
          <p:nvPr>
            <p:ph type="title"/>
          </p:nvPr>
        </p:nvSpPr>
        <p:spPr/>
        <p:txBody>
          <a:bodyPr/>
          <a:lstStyle/>
          <a:p>
            <a:pPr eaLnBrk="1" hangingPunct="1"/>
            <a:r>
              <a:rPr sz="4000" dirty="0"/>
              <a:t>Alcoholic </a:t>
            </a:r>
            <a:r>
              <a:rPr sz="4000" dirty="0" err="1"/>
              <a:t>hallucinosis</a:t>
            </a:r>
            <a:endParaRPr lang="en-US" altLang="en-US" sz="4000" b="1" dirty="0">
              <a:solidFill>
                <a:schemeClr val="tx1"/>
              </a:solidFill>
              <a:latin typeface="Calibri" panose="020F0502020204030204" pitchFamily="34" charset="0"/>
            </a:endParaRPr>
          </a:p>
        </p:txBody>
      </p:sp>
      <p:sp>
        <p:nvSpPr>
          <p:cNvPr id="3" name="Content Placeholder 2">
            <a:extLst>
              <a:ext uri="{FF2B5EF4-FFF2-40B4-BE49-F238E27FC236}">
                <a16:creationId xmlns:a16="http://schemas.microsoft.com/office/drawing/2014/main" id="{3BB4C25B-A3B7-269B-4DCC-36F953728AB9}"/>
              </a:ext>
            </a:extLst>
          </p:cNvPr>
          <p:cNvSpPr>
            <a:spLocks noGrp="1"/>
          </p:cNvSpPr>
          <p:nvPr>
            <p:ph sz="quarter" idx="1"/>
          </p:nvPr>
        </p:nvSpPr>
        <p:spPr>
          <a:xfrm>
            <a:off x="457200" y="1600200"/>
            <a:ext cx="7467600" cy="4873625"/>
          </a:xfrm>
        </p:spPr>
        <p:txBody>
          <a:bodyPr>
            <a:normAutofit fontScale="92500"/>
          </a:bodyPr>
          <a:lstStyle/>
          <a:p>
            <a:pPr marL="274320" indent="-274320" eaLnBrk="1" fontAlgn="auto" hangingPunct="1">
              <a:spcAft>
                <a:spcPts val="0"/>
              </a:spcAft>
              <a:buFont typeface="Wingdings" pitchFamily="2" charset="2"/>
              <a:buChar char="v"/>
              <a:defRPr/>
            </a:pPr>
            <a:r>
              <a:rPr sz="2200" dirty="0"/>
              <a:t>Characteristics</a:t>
            </a:r>
            <a:r>
              <a:rPr sz="2600" dirty="0"/>
              <a:t>:</a:t>
            </a:r>
            <a:endParaRPr lang="sr-Latn-RS" dirty="0"/>
          </a:p>
          <a:p>
            <a:pPr marL="274320" indent="-274320" eaLnBrk="1" fontAlgn="auto" hangingPunct="1">
              <a:spcAft>
                <a:spcPts val="0"/>
              </a:spcAft>
              <a:buNone/>
              <a:defRPr/>
            </a:pPr>
            <a:r>
              <a:rPr lang="sr-Latn-RS" dirty="0"/>
              <a:t>-</a:t>
            </a:r>
            <a:r>
              <a:rPr lang="en-US" sz="2600" dirty="0"/>
              <a:t> </a:t>
            </a:r>
            <a:r>
              <a:rPr lang="en-US" sz="2200" dirty="0"/>
              <a:t>Hallucinations (most commonly auditory, initially in the form of voices mocking, attacking, or threatening the patient) - the voices are usually male, transient, but can occur over a period of several months.</a:t>
            </a:r>
          </a:p>
          <a:p>
            <a:pPr marL="274320" indent="-274320" eaLnBrk="1" fontAlgn="auto" hangingPunct="1">
              <a:spcAft>
                <a:spcPts val="0"/>
              </a:spcAft>
              <a:buFont typeface="Wingdings" pitchFamily="2" charset="2"/>
              <a:buChar char="v"/>
              <a:defRPr/>
            </a:pPr>
            <a:endParaRPr lang="en-US" sz="2200" dirty="0"/>
          </a:p>
          <a:p>
            <a:pPr marL="274320" indent="-274320" eaLnBrk="1" fontAlgn="auto" hangingPunct="1">
              <a:spcAft>
                <a:spcPts val="0"/>
              </a:spcAft>
              <a:buNone/>
              <a:defRPr/>
            </a:pPr>
            <a:r>
              <a:rPr lang="en-US" sz="2200" dirty="0"/>
              <a:t>- Consciousness is usually preserved or mildly impaired, with preserved </a:t>
            </a:r>
            <a:r>
              <a:rPr lang="en-US" sz="2200" dirty="0" err="1"/>
              <a:t>autopsychic</a:t>
            </a:r>
            <a:r>
              <a:rPr lang="en-US" sz="2200" dirty="0"/>
              <a:t> orientation.</a:t>
            </a:r>
          </a:p>
          <a:p>
            <a:pPr marL="274320" indent="-274320" eaLnBrk="1" fontAlgn="auto" hangingPunct="1">
              <a:spcAft>
                <a:spcPts val="0"/>
              </a:spcAft>
              <a:buFont typeface="Wingdings" pitchFamily="2" charset="2"/>
              <a:buChar char="v"/>
              <a:defRPr/>
            </a:pPr>
            <a:endParaRPr lang="en-US" sz="2200" dirty="0"/>
          </a:p>
          <a:p>
            <a:pPr marL="274320" indent="-274320" eaLnBrk="1" fontAlgn="auto" hangingPunct="1">
              <a:spcAft>
                <a:spcPts val="0"/>
              </a:spcAft>
              <a:buNone/>
              <a:defRPr/>
            </a:pPr>
            <a:r>
              <a:rPr lang="en-US" sz="2200" dirty="0"/>
              <a:t>- Delusional ideas of reference and persecution (the patient potentially poses a danger to the environment).</a:t>
            </a:r>
          </a:p>
          <a:p>
            <a:pPr marL="274320" indent="-274320" eaLnBrk="1" fontAlgn="auto" hangingPunct="1">
              <a:spcAft>
                <a:spcPts val="0"/>
              </a:spcAft>
              <a:buFont typeface="Wingdings" pitchFamily="2" charset="2"/>
              <a:buChar char="v"/>
              <a:defRPr/>
            </a:pPr>
            <a:endParaRPr lang="en-US" sz="2200" dirty="0"/>
          </a:p>
          <a:p>
            <a:pPr marL="274320" indent="-274320" eaLnBrk="1" fontAlgn="auto" hangingPunct="1">
              <a:spcAft>
                <a:spcPts val="0"/>
              </a:spcAft>
              <a:buNone/>
              <a:defRPr/>
            </a:pPr>
            <a:r>
              <a:rPr lang="en-US" sz="2200" dirty="0"/>
              <a:t>- Risk of suicide (resulting from imperative hallucinatory voices).</a:t>
            </a:r>
            <a:endParaRPr lang="en-US" sz="2200" dirty="0">
              <a:latin typeface="Calibri" pitchFamily="34" charset="0"/>
            </a:endParaRPr>
          </a:p>
        </p:txBody>
      </p:sp>
    </p:spTree>
  </p:cSld>
  <p:clrMapOvr>
    <a:masterClrMapping/>
  </p:clrMapOvr>
  <p:transition advTm="40060">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a:extLst>
              <a:ext uri="{FF2B5EF4-FFF2-40B4-BE49-F238E27FC236}">
                <a16:creationId xmlns:a16="http://schemas.microsoft.com/office/drawing/2014/main" id="{60AD46B5-7A4B-2FA1-1575-A57A87CEE5DC}"/>
              </a:ext>
            </a:extLst>
          </p:cNvPr>
          <p:cNvSpPr>
            <a:spLocks noGrp="1" noChangeArrowheads="1"/>
          </p:cNvSpPr>
          <p:nvPr>
            <p:ph type="title"/>
          </p:nvPr>
        </p:nvSpPr>
        <p:spPr/>
        <p:txBody>
          <a:bodyPr/>
          <a:lstStyle/>
          <a:p>
            <a:pPr eaLnBrk="1" hangingPunct="1"/>
            <a:r>
              <a:rPr lang="sr-Latn-RS" sz="4000" dirty="0"/>
              <a:t>P</a:t>
            </a:r>
            <a:r>
              <a:rPr lang="en-US" sz="4000" dirty="0" err="1"/>
              <a:t>athological</a:t>
            </a:r>
            <a:r>
              <a:rPr lang="en-US" sz="4000" dirty="0"/>
              <a:t> drunkenness</a:t>
            </a:r>
            <a:endParaRPr lang="en-US" altLang="en-US" sz="4000" b="1" dirty="0">
              <a:solidFill>
                <a:schemeClr val="tx1"/>
              </a:solidFill>
              <a:latin typeface="Calibri" panose="020F0502020204030204" pitchFamily="34" charset="0"/>
            </a:endParaRPr>
          </a:p>
        </p:txBody>
      </p:sp>
      <p:sp>
        <p:nvSpPr>
          <p:cNvPr id="91139" name="Content Placeholder 2">
            <a:extLst>
              <a:ext uri="{FF2B5EF4-FFF2-40B4-BE49-F238E27FC236}">
                <a16:creationId xmlns:a16="http://schemas.microsoft.com/office/drawing/2014/main" id="{D8D2245B-9C90-76C9-7147-D8106736B9F6}"/>
              </a:ext>
            </a:extLst>
          </p:cNvPr>
          <p:cNvSpPr>
            <a:spLocks noGrp="1" noChangeArrowheads="1"/>
          </p:cNvSpPr>
          <p:nvPr>
            <p:ph sz="quarter" idx="1"/>
          </p:nvPr>
        </p:nvSpPr>
        <p:spPr>
          <a:xfrm>
            <a:off x="457200" y="1600200"/>
            <a:ext cx="7467600" cy="4873625"/>
          </a:xfrm>
        </p:spPr>
        <p:txBody>
          <a:bodyPr/>
          <a:lstStyle/>
          <a:p>
            <a:pPr eaLnBrk="1" hangingPunct="1"/>
            <a:r>
              <a:rPr lang="en-US" sz="2000" dirty="0"/>
              <a:t>A key characteristic of pathological drunkenness is the sudden onset of impaired consciousness in the form of a twilight state with frightening illusions and hallucinations, accompanied by pronounced behavioral disturbances.</a:t>
            </a:r>
          </a:p>
          <a:p>
            <a:pPr eaLnBrk="1" hangingPunct="1"/>
            <a:endParaRPr lang="en-US" sz="2000" dirty="0"/>
          </a:p>
          <a:p>
            <a:pPr eaLnBrk="1" hangingPunct="1"/>
            <a:r>
              <a:rPr lang="en-US" sz="2000" dirty="0"/>
              <a:t>Pathological drunkenness usually lasts briefly, exceptionally, for a few hours or days.</a:t>
            </a:r>
          </a:p>
          <a:p>
            <a:pPr eaLnBrk="1" hangingPunct="1"/>
            <a:endParaRPr lang="en-US" sz="2000" dirty="0"/>
          </a:p>
          <a:p>
            <a:pPr eaLnBrk="1" hangingPunct="1"/>
            <a:r>
              <a:rPr lang="en-US" sz="2000" dirty="0"/>
              <a:t>It ends with terminal sleep, after which it disappears, with amnesia covering the period of impaired consciousness. (</a:t>
            </a:r>
            <a:r>
              <a:rPr lang="sr-Latn-RS" sz="2000" dirty="0"/>
              <a:t>v</a:t>
            </a:r>
            <a:r>
              <a:rPr lang="en-US" sz="2000" dirty="0" err="1"/>
              <a:t>ery</a:t>
            </a:r>
            <a:r>
              <a:rPr lang="en-US" sz="2000" dirty="0"/>
              <a:t> rarely, immediately upon awakening, the patient still remembers nothing.)</a:t>
            </a:r>
            <a:endParaRPr sz="2000" dirty="0"/>
          </a:p>
        </p:txBody>
      </p:sp>
    </p:spTree>
  </p:cSld>
  <p:clrMapOvr>
    <a:masterClrMapping/>
  </p:clrMapOvr>
  <p:transition advTm="44218">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a:extLst>
              <a:ext uri="{FF2B5EF4-FFF2-40B4-BE49-F238E27FC236}">
                <a16:creationId xmlns:a16="http://schemas.microsoft.com/office/drawing/2014/main" id="{BBA4DC4D-A868-DE41-D335-543A057EACB0}"/>
              </a:ext>
            </a:extLst>
          </p:cNvPr>
          <p:cNvSpPr>
            <a:spLocks noGrp="1" noChangeArrowheads="1"/>
          </p:cNvSpPr>
          <p:nvPr>
            <p:ph type="title"/>
          </p:nvPr>
        </p:nvSpPr>
        <p:spPr/>
        <p:txBody>
          <a:bodyPr/>
          <a:lstStyle/>
          <a:p>
            <a:pPr eaLnBrk="1" hangingPunct="1"/>
            <a:r>
              <a:rPr lang="sr-Latn-RS" sz="3600" dirty="0"/>
              <a:t>P</a:t>
            </a:r>
            <a:r>
              <a:rPr lang="en-US" sz="3600" dirty="0" err="1"/>
              <a:t>athological</a:t>
            </a:r>
            <a:r>
              <a:rPr lang="en-US" sz="3600" dirty="0"/>
              <a:t> drunkenness</a:t>
            </a:r>
            <a:endParaRPr lang="en-US" altLang="en-US" sz="3600" b="1" dirty="0">
              <a:solidFill>
                <a:schemeClr val="tx1"/>
              </a:solidFill>
              <a:latin typeface="Calibri" panose="020F0502020204030204" pitchFamily="34" charset="0"/>
            </a:endParaRPr>
          </a:p>
        </p:txBody>
      </p:sp>
      <p:sp>
        <p:nvSpPr>
          <p:cNvPr id="93187" name="Content Placeholder 2">
            <a:extLst>
              <a:ext uri="{FF2B5EF4-FFF2-40B4-BE49-F238E27FC236}">
                <a16:creationId xmlns:a16="http://schemas.microsoft.com/office/drawing/2014/main" id="{5BF40A57-3A98-253A-ED1B-BD2FD8F8B28E}"/>
              </a:ext>
            </a:extLst>
          </p:cNvPr>
          <p:cNvSpPr>
            <a:spLocks noGrp="1" noChangeArrowheads="1"/>
          </p:cNvSpPr>
          <p:nvPr>
            <p:ph sz="quarter" idx="1"/>
          </p:nvPr>
        </p:nvSpPr>
        <p:spPr>
          <a:xfrm>
            <a:off x="457200" y="2143125"/>
            <a:ext cx="7467600" cy="4330700"/>
          </a:xfrm>
        </p:spPr>
        <p:txBody>
          <a:bodyPr/>
          <a:lstStyle/>
          <a:p>
            <a:pPr eaLnBrk="1" hangingPunct="1">
              <a:buNone/>
            </a:pPr>
            <a:r>
              <a:rPr lang="en-US" sz="2000" dirty="0"/>
              <a:t>Predisposing factors:</a:t>
            </a:r>
          </a:p>
          <a:p>
            <a:pPr eaLnBrk="1" hangingPunct="1"/>
            <a:r>
              <a:rPr lang="en-US" sz="2000" dirty="0"/>
              <a:t>Brain damage of various etiologies (trauma, inflammatory processes, and others)</a:t>
            </a:r>
          </a:p>
          <a:p>
            <a:pPr eaLnBrk="1" hangingPunct="1"/>
            <a:r>
              <a:rPr lang="en-US" sz="2000" dirty="0"/>
              <a:t>Epilepsy</a:t>
            </a:r>
          </a:p>
          <a:p>
            <a:pPr eaLnBrk="1" hangingPunct="1"/>
            <a:r>
              <a:rPr lang="en-US" sz="2000" dirty="0"/>
              <a:t>Sleep deprivation</a:t>
            </a:r>
          </a:p>
          <a:p>
            <a:pPr eaLnBrk="1" hangingPunct="1"/>
            <a:r>
              <a:rPr lang="en-US" sz="2000" dirty="0"/>
              <a:t>Serious somatic illnesses</a:t>
            </a:r>
          </a:p>
          <a:p>
            <a:pPr eaLnBrk="1" hangingPunct="1"/>
            <a:r>
              <a:rPr lang="en-US" sz="2000" dirty="0"/>
              <a:t>Intense emotional experiences and states of tension</a:t>
            </a:r>
            <a:endParaRPr sz="2000" dirty="0"/>
          </a:p>
        </p:txBody>
      </p:sp>
    </p:spTree>
  </p:cSld>
  <p:clrMapOvr>
    <a:masterClrMapping/>
  </p:clrMapOvr>
  <p:transition advTm="20253">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a:extLst>
              <a:ext uri="{FF2B5EF4-FFF2-40B4-BE49-F238E27FC236}">
                <a16:creationId xmlns:a16="http://schemas.microsoft.com/office/drawing/2014/main" id="{7451F0D8-680B-CF35-9782-EB1639CDB5A2}"/>
              </a:ext>
            </a:extLst>
          </p:cNvPr>
          <p:cNvSpPr>
            <a:spLocks noGrp="1" noChangeArrowheads="1"/>
          </p:cNvSpPr>
          <p:nvPr>
            <p:ph type="title"/>
          </p:nvPr>
        </p:nvSpPr>
        <p:spPr/>
        <p:txBody>
          <a:bodyPr/>
          <a:lstStyle/>
          <a:p>
            <a:pPr eaLnBrk="1" hangingPunct="1"/>
            <a:r>
              <a:rPr sz="4000" dirty="0"/>
              <a:t>Jealousy psychosis</a:t>
            </a:r>
            <a:endParaRPr lang="en-US" altLang="en-US" sz="4000" b="1" dirty="0">
              <a:solidFill>
                <a:schemeClr val="tx1"/>
              </a:solidFill>
              <a:latin typeface="Calibri" panose="020F0502020204030204" pitchFamily="34" charset="0"/>
            </a:endParaRPr>
          </a:p>
        </p:txBody>
      </p:sp>
      <p:sp>
        <p:nvSpPr>
          <p:cNvPr id="95235" name="Content Placeholder 2">
            <a:extLst>
              <a:ext uri="{FF2B5EF4-FFF2-40B4-BE49-F238E27FC236}">
                <a16:creationId xmlns:a16="http://schemas.microsoft.com/office/drawing/2014/main" id="{68EDA51B-416A-3E44-2B50-50A6DF0BA7A0}"/>
              </a:ext>
            </a:extLst>
          </p:cNvPr>
          <p:cNvSpPr>
            <a:spLocks noGrp="1" noChangeArrowheads="1"/>
          </p:cNvSpPr>
          <p:nvPr>
            <p:ph sz="quarter" idx="1"/>
          </p:nvPr>
        </p:nvSpPr>
        <p:spPr>
          <a:xfrm>
            <a:off x="457200" y="1371600"/>
            <a:ext cx="4257675" cy="5102225"/>
          </a:xfrm>
        </p:spPr>
        <p:txBody>
          <a:bodyPr/>
          <a:lstStyle/>
          <a:p>
            <a:pPr eaLnBrk="1" hangingPunct="1">
              <a:buFont typeface="Wingdings" panose="05000000000000000000" pitchFamily="2" charset="2"/>
              <a:buNone/>
            </a:pPr>
            <a:endParaRPr lang="en-US" altLang="en-US" dirty="0"/>
          </a:p>
          <a:p>
            <a:pPr eaLnBrk="1" hangingPunct="1"/>
            <a:r>
              <a:rPr lang="en-US" altLang="en-US" sz="2000" dirty="0"/>
              <a:t>It represents a psychosis of delusional thoughts in the form of pathological jealousy.</a:t>
            </a:r>
            <a:endParaRPr lang="sr-Latn-RS" altLang="en-US" sz="2000" dirty="0"/>
          </a:p>
          <a:p>
            <a:pPr eaLnBrk="1" hangingPunct="1"/>
            <a:endParaRPr lang="sr-Latn-RS" altLang="en-US" sz="2000" dirty="0"/>
          </a:p>
          <a:p>
            <a:pPr eaLnBrk="1" hangingPunct="1"/>
            <a:r>
              <a:rPr lang="en-US" altLang="en-US" sz="2000" dirty="0"/>
              <a:t> It occurs in the later stages of alcoholism and almost always in men.</a:t>
            </a:r>
          </a:p>
          <a:p>
            <a:pPr eaLnBrk="1" hangingPunct="1"/>
            <a:endParaRPr lang="en-US" altLang="en-US" dirty="0"/>
          </a:p>
          <a:p>
            <a:pPr eaLnBrk="1" hangingPunct="1"/>
            <a:endParaRPr lang="en-US" altLang="en-US" dirty="0"/>
          </a:p>
          <a:p>
            <a:pPr eaLnBrk="1" hangingPunct="1"/>
            <a:endParaRPr lang="en-US" altLang="en-US" dirty="0"/>
          </a:p>
        </p:txBody>
      </p:sp>
      <p:pic>
        <p:nvPicPr>
          <p:cNvPr id="95236" name="Picture 4" descr="hb_1990.192.jpg">
            <a:extLst>
              <a:ext uri="{FF2B5EF4-FFF2-40B4-BE49-F238E27FC236}">
                <a16:creationId xmlns:a16="http://schemas.microsoft.com/office/drawing/2014/main" id="{036535D8-F804-362C-C000-1FE3457395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2133600"/>
            <a:ext cx="38576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17193">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a:extLst>
              <a:ext uri="{FF2B5EF4-FFF2-40B4-BE49-F238E27FC236}">
                <a16:creationId xmlns:a16="http://schemas.microsoft.com/office/drawing/2014/main" id="{FC0C6BEC-619E-2FB5-CB9C-319CAA8E64F7}"/>
              </a:ext>
            </a:extLst>
          </p:cNvPr>
          <p:cNvSpPr>
            <a:spLocks noGrp="1" noChangeArrowheads="1"/>
          </p:cNvSpPr>
          <p:nvPr>
            <p:ph type="title"/>
          </p:nvPr>
        </p:nvSpPr>
        <p:spPr/>
        <p:txBody>
          <a:bodyPr/>
          <a:lstStyle/>
          <a:p>
            <a:pPr eaLnBrk="1" hangingPunct="1"/>
            <a:r>
              <a:rPr sz="4000" dirty="0"/>
              <a:t>Jealousy psychosis</a:t>
            </a:r>
            <a:endParaRPr lang="en-US" altLang="en-US" sz="4000" b="1" dirty="0">
              <a:solidFill>
                <a:schemeClr val="tx1"/>
              </a:solidFill>
              <a:latin typeface="Calibri" panose="020F0502020204030204" pitchFamily="34" charset="0"/>
            </a:endParaRPr>
          </a:p>
        </p:txBody>
      </p:sp>
      <p:sp>
        <p:nvSpPr>
          <p:cNvPr id="97283" name="Content Placeholder 2">
            <a:extLst>
              <a:ext uri="{FF2B5EF4-FFF2-40B4-BE49-F238E27FC236}">
                <a16:creationId xmlns:a16="http://schemas.microsoft.com/office/drawing/2014/main" id="{EE348E7F-9EB1-E3FB-CEA1-4B46AD063208}"/>
              </a:ext>
            </a:extLst>
          </p:cNvPr>
          <p:cNvSpPr>
            <a:spLocks noGrp="1" noChangeArrowheads="1"/>
          </p:cNvSpPr>
          <p:nvPr>
            <p:ph sz="quarter" idx="1"/>
          </p:nvPr>
        </p:nvSpPr>
        <p:spPr>
          <a:xfrm>
            <a:off x="457200" y="1600200"/>
            <a:ext cx="7467600" cy="4873625"/>
          </a:xfrm>
        </p:spPr>
        <p:txBody>
          <a:bodyPr/>
          <a:lstStyle/>
          <a:p>
            <a:pPr eaLnBrk="1" hangingPunct="1"/>
            <a:r>
              <a:rPr lang="en-US" sz="2000" dirty="0"/>
              <a:t>With their pathological jealousy (paranoid ideas), the patient mentally and physically abuses their partner. </a:t>
            </a:r>
            <a:endParaRPr lang="sr-Latn-RS" sz="2000" dirty="0"/>
          </a:p>
          <a:p>
            <a:pPr eaLnBrk="1" hangingPunct="1"/>
            <a:endParaRPr lang="sr-Latn-RS" sz="2000" dirty="0"/>
          </a:p>
          <a:p>
            <a:pPr eaLnBrk="1" hangingPunct="1"/>
            <a:r>
              <a:rPr lang="en-US" sz="2000" dirty="0"/>
              <a:t>They attempt to elicit a confession and to control every action of their partner, interpreting it in line with their pathological jealousy.</a:t>
            </a:r>
            <a:endParaRPr lang="sr-Latn-RS" sz="2000" dirty="0"/>
          </a:p>
          <a:p>
            <a:pPr eaLnBrk="1" hangingPunct="1"/>
            <a:endParaRPr lang="sr-Latn-RS" sz="2000" dirty="0"/>
          </a:p>
          <a:p>
            <a:pPr eaLnBrk="1" hangingPunct="1"/>
            <a:r>
              <a:rPr lang="en-US" sz="2000" dirty="0"/>
              <a:t> It happens that, alongside severe physical injuries, the patient kills their partner.</a:t>
            </a:r>
            <a:endParaRPr sz="2000" dirty="0"/>
          </a:p>
        </p:txBody>
      </p:sp>
    </p:spTree>
  </p:cSld>
  <p:clrMapOvr>
    <a:masterClrMapping/>
  </p:clrMapOvr>
  <p:transition advTm="31960">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70873C5E-04E3-CD98-3630-520CC506CBF8}"/>
              </a:ext>
            </a:extLst>
          </p:cNvPr>
          <p:cNvSpPr>
            <a:spLocks noGrp="1" noChangeArrowheads="1"/>
          </p:cNvSpPr>
          <p:nvPr>
            <p:ph type="title"/>
          </p:nvPr>
        </p:nvSpPr>
        <p:spPr/>
        <p:txBody>
          <a:bodyPr/>
          <a:lstStyle/>
          <a:p>
            <a:pPr eaLnBrk="1" hangingPunct="1"/>
            <a:r>
              <a:rPr sz="4000" dirty="0"/>
              <a:t>Jealousy psychosis</a:t>
            </a:r>
            <a:endParaRPr lang="en-US" altLang="en-US" sz="4000" b="1" dirty="0">
              <a:solidFill>
                <a:schemeClr val="tx1"/>
              </a:solidFill>
              <a:latin typeface="Calibri" panose="020F0502020204030204" pitchFamily="34" charset="0"/>
            </a:endParaRPr>
          </a:p>
        </p:txBody>
      </p:sp>
      <p:sp>
        <p:nvSpPr>
          <p:cNvPr id="99331" name="Content Placeholder 2">
            <a:extLst>
              <a:ext uri="{FF2B5EF4-FFF2-40B4-BE49-F238E27FC236}">
                <a16:creationId xmlns:a16="http://schemas.microsoft.com/office/drawing/2014/main" id="{54B86E8E-C765-69B5-8DF8-2013FF71F164}"/>
              </a:ext>
            </a:extLst>
          </p:cNvPr>
          <p:cNvSpPr>
            <a:spLocks noGrp="1" noChangeArrowheads="1"/>
          </p:cNvSpPr>
          <p:nvPr>
            <p:ph sz="quarter" idx="1"/>
          </p:nvPr>
        </p:nvSpPr>
        <p:spPr>
          <a:xfrm>
            <a:off x="457200" y="1600200"/>
            <a:ext cx="7758113" cy="2400300"/>
          </a:xfrm>
        </p:spPr>
        <p:txBody>
          <a:bodyPr/>
          <a:lstStyle/>
          <a:p>
            <a:pPr eaLnBrk="1" hangingPunct="1">
              <a:buNone/>
            </a:pPr>
            <a:endParaRPr lang="en-US" altLang="en-US" sz="2000" dirty="0">
              <a:cs typeface="Arial" panose="020B0604020202020204" pitchFamily="34" charset="0"/>
            </a:endParaRPr>
          </a:p>
          <a:p>
            <a:pPr eaLnBrk="1" hangingPunct="1"/>
            <a:r>
              <a:rPr lang="en-US" sz="2000" dirty="0"/>
              <a:t>One explanation for the development of pathological jealousy with chronic alcohol consumption is that alcohol weakens potency while increasing libido.</a:t>
            </a:r>
            <a:endParaRPr lang="sr-Latn-RS" sz="2000" dirty="0"/>
          </a:p>
          <a:p>
            <a:pPr eaLnBrk="1" hangingPunct="1"/>
            <a:endParaRPr lang="sr-Latn-RS" sz="2000" dirty="0"/>
          </a:p>
          <a:p>
            <a:pPr eaLnBrk="1" hangingPunct="1"/>
            <a:r>
              <a:rPr lang="en-US" sz="2000" dirty="0"/>
              <a:t> Consequently, the patient, dissatisfied with their decreased potency, projects blame onto their close ones.</a:t>
            </a:r>
            <a:endParaRPr sz="2000" dirty="0"/>
          </a:p>
        </p:txBody>
      </p:sp>
      <p:pic>
        <p:nvPicPr>
          <p:cNvPr id="99332" name="Picture 3" descr="7d99e87ab9baf69b440e5368d84428d7.jpg">
            <a:extLst>
              <a:ext uri="{FF2B5EF4-FFF2-40B4-BE49-F238E27FC236}">
                <a16:creationId xmlns:a16="http://schemas.microsoft.com/office/drawing/2014/main" id="{3A30DAF7-28D4-5199-0C8B-C7BAC322CC1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4038600"/>
            <a:ext cx="2643188"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30513">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a:extLst>
              <a:ext uri="{FF2B5EF4-FFF2-40B4-BE49-F238E27FC236}">
                <a16:creationId xmlns:a16="http://schemas.microsoft.com/office/drawing/2014/main" id="{C78F6F90-96FE-B23E-F309-687FB0361066}"/>
              </a:ext>
            </a:extLst>
          </p:cNvPr>
          <p:cNvSpPr>
            <a:spLocks noGrp="1" noChangeArrowheads="1"/>
          </p:cNvSpPr>
          <p:nvPr>
            <p:ph type="title"/>
          </p:nvPr>
        </p:nvSpPr>
        <p:spPr/>
        <p:txBody>
          <a:bodyPr/>
          <a:lstStyle/>
          <a:p>
            <a:pPr eaLnBrk="1" hangingPunct="1"/>
            <a:r>
              <a:rPr sz="4000" dirty="0"/>
              <a:t>Epidemiology</a:t>
            </a:r>
            <a:endParaRPr lang="en-US" altLang="en-US" sz="4000" dirty="0"/>
          </a:p>
        </p:txBody>
      </p:sp>
      <p:sp>
        <p:nvSpPr>
          <p:cNvPr id="9219" name="Content Placeholder 5">
            <a:extLst>
              <a:ext uri="{FF2B5EF4-FFF2-40B4-BE49-F238E27FC236}">
                <a16:creationId xmlns:a16="http://schemas.microsoft.com/office/drawing/2014/main" id="{AF68C65C-AD6A-5419-82DE-2B4F64D4DF91}"/>
              </a:ext>
            </a:extLst>
          </p:cNvPr>
          <p:cNvSpPr>
            <a:spLocks noGrp="1" noChangeArrowheads="1"/>
          </p:cNvSpPr>
          <p:nvPr>
            <p:ph sz="half" idx="1"/>
          </p:nvPr>
        </p:nvSpPr>
        <p:spPr/>
        <p:txBody>
          <a:bodyPr/>
          <a:lstStyle/>
          <a:p>
            <a:pPr eaLnBrk="1" hangingPunct="1"/>
            <a:r>
              <a:rPr sz="2000" dirty="0"/>
              <a:t>Around 20 million Europeans consume alcohol in a harmful manner (more than 40g for women and more than 60g for men).</a:t>
            </a:r>
          </a:p>
          <a:p>
            <a:pPr eaLnBrk="1" hangingPunct="1">
              <a:buFontTx/>
              <a:buNone/>
            </a:pPr>
            <a:endParaRPr lang="ru-RU" altLang="en-US" sz="2000" dirty="0"/>
          </a:p>
          <a:p>
            <a:pPr eaLnBrk="1" hangingPunct="1"/>
            <a:r>
              <a:rPr sz="2000" dirty="0"/>
              <a:t>Around 118 million Europeans get intoxicated "to blackout" at least once a month.</a:t>
            </a:r>
          </a:p>
          <a:p>
            <a:pPr eaLnBrk="1" hangingPunct="1">
              <a:buFontTx/>
              <a:buNone/>
            </a:pPr>
            <a:endParaRPr lang="ru-RU" altLang="en-US" sz="2000" dirty="0"/>
          </a:p>
          <a:p>
            <a:pPr eaLnBrk="1" hangingPunct="1"/>
            <a:r>
              <a:rPr sz="2000" dirty="0"/>
              <a:t>Around 5% of adult males and 1% of females are dependent on alcohol, which amounts to 23 million Europeans.</a:t>
            </a:r>
            <a:endParaRPr lang="en-US" altLang="en-US" sz="2000" dirty="0"/>
          </a:p>
        </p:txBody>
      </p:sp>
      <p:pic>
        <p:nvPicPr>
          <p:cNvPr id="9220" name="Content Placeholder 8" descr="alk2.jpg">
            <a:extLst>
              <a:ext uri="{FF2B5EF4-FFF2-40B4-BE49-F238E27FC236}">
                <a16:creationId xmlns:a16="http://schemas.microsoft.com/office/drawing/2014/main" id="{22C7F238-A738-F66F-91BB-2849CCDF5978}"/>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5334000" y="2895600"/>
            <a:ext cx="3276600" cy="2405063"/>
          </a:xfrm>
        </p:spPr>
      </p:pic>
    </p:spTree>
  </p:cSld>
  <p:clrMapOvr>
    <a:masterClrMapping/>
  </p:clrMapOvr>
  <p:transition advTm="30284">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a:extLst>
              <a:ext uri="{FF2B5EF4-FFF2-40B4-BE49-F238E27FC236}">
                <a16:creationId xmlns:a16="http://schemas.microsoft.com/office/drawing/2014/main" id="{B3DA8E5E-4AC8-2AF3-A905-8C54E09150D8}"/>
              </a:ext>
            </a:extLst>
          </p:cNvPr>
          <p:cNvSpPr>
            <a:spLocks noGrp="1" noChangeArrowheads="1"/>
          </p:cNvSpPr>
          <p:nvPr>
            <p:ph type="title"/>
          </p:nvPr>
        </p:nvSpPr>
        <p:spPr>
          <a:xfrm>
            <a:off x="304800" y="533400"/>
            <a:ext cx="8229600" cy="1066800"/>
          </a:xfrm>
        </p:spPr>
        <p:txBody>
          <a:bodyPr/>
          <a:lstStyle/>
          <a:p>
            <a:pPr eaLnBrk="1" hangingPunct="1"/>
            <a:r>
              <a:rPr lang="en-US" sz="3600" dirty="0"/>
              <a:t>Therapeutic options for the treatment of alcohol dependence in a broader sense</a:t>
            </a:r>
            <a:endParaRPr lang="en-US" altLang="en-US" sz="3600" dirty="0"/>
          </a:p>
        </p:txBody>
      </p:sp>
      <p:sp>
        <p:nvSpPr>
          <p:cNvPr id="101379" name="Content Placeholder 2">
            <a:extLst>
              <a:ext uri="{FF2B5EF4-FFF2-40B4-BE49-F238E27FC236}">
                <a16:creationId xmlns:a16="http://schemas.microsoft.com/office/drawing/2014/main" id="{914FBF8B-7A95-875A-BA5F-AC4A0AA628BA}"/>
              </a:ext>
            </a:extLst>
          </p:cNvPr>
          <p:cNvSpPr>
            <a:spLocks noGrp="1" noChangeArrowheads="1"/>
          </p:cNvSpPr>
          <p:nvPr>
            <p:ph idx="1"/>
          </p:nvPr>
        </p:nvSpPr>
        <p:spPr>
          <a:xfrm>
            <a:off x="457200" y="2438400"/>
            <a:ext cx="8229600" cy="3687763"/>
          </a:xfrm>
        </p:spPr>
        <p:txBody>
          <a:bodyPr/>
          <a:lstStyle/>
          <a:p>
            <a:pPr eaLnBrk="1" hangingPunct="1"/>
            <a:r>
              <a:rPr lang="en-US" altLang="en-US" b="1" dirty="0"/>
              <a:t>Symptomatic therapy</a:t>
            </a:r>
          </a:p>
          <a:p>
            <a:pPr eaLnBrk="1" hangingPunct="1"/>
            <a:r>
              <a:rPr lang="en-US" altLang="en-US" sz="2400" dirty="0"/>
              <a:t>Disulfiram</a:t>
            </a:r>
          </a:p>
          <a:p>
            <a:pPr eaLnBrk="1" hangingPunct="1"/>
            <a:r>
              <a:rPr lang="en-US" altLang="en-US" sz="2400" dirty="0" err="1"/>
              <a:t>Naltrexone</a:t>
            </a:r>
            <a:endParaRPr lang="en-US" altLang="en-US" sz="2400" dirty="0"/>
          </a:p>
          <a:p>
            <a:pPr eaLnBrk="1" hangingPunct="1"/>
            <a:r>
              <a:rPr lang="en-US" altLang="en-US" sz="2400" dirty="0" err="1"/>
              <a:t>Acamprosate</a:t>
            </a:r>
            <a:endParaRPr lang="en-US" altLang="en-US" sz="2400" dirty="0"/>
          </a:p>
          <a:p>
            <a:pPr eaLnBrk="1" hangingPunct="1"/>
            <a:r>
              <a:rPr lang="en-US" altLang="en-US" sz="2400" dirty="0"/>
              <a:t>Selective serotonin reuptake inhibitors (SSRIs) - antidepressants</a:t>
            </a:r>
          </a:p>
        </p:txBody>
      </p:sp>
    </p:spTree>
  </p:cSld>
  <p:clrMapOvr>
    <a:masterClrMapping/>
  </p:clrMapOvr>
  <p:transition advTm="142822">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Content Placeholder 2">
            <a:extLst>
              <a:ext uri="{FF2B5EF4-FFF2-40B4-BE49-F238E27FC236}">
                <a16:creationId xmlns:a16="http://schemas.microsoft.com/office/drawing/2014/main" id="{2CF04F1C-8994-2C32-BA86-9C5B48CDBFF9}"/>
              </a:ext>
            </a:extLst>
          </p:cNvPr>
          <p:cNvSpPr>
            <a:spLocks noGrp="1" noChangeArrowheads="1"/>
          </p:cNvSpPr>
          <p:nvPr>
            <p:ph idx="4294967295"/>
          </p:nvPr>
        </p:nvSpPr>
        <p:spPr>
          <a:xfrm>
            <a:off x="685800" y="1524000"/>
            <a:ext cx="8229600" cy="4525963"/>
          </a:xfrm>
        </p:spPr>
        <p:txBody>
          <a:bodyPr/>
          <a:lstStyle/>
          <a:p>
            <a:pPr eaLnBrk="1" hangingPunct="1">
              <a:buFontTx/>
              <a:buNone/>
            </a:pPr>
            <a:r>
              <a:rPr dirty="0"/>
              <a:t>THANK YOU FOR YOUR ATTENTION!</a:t>
            </a:r>
            <a:endParaRPr lang="en-US" altLang="en-US" sz="4400" dirty="0"/>
          </a:p>
        </p:txBody>
      </p:sp>
    </p:spTree>
  </p:cSld>
  <p:clrMapOvr>
    <a:masterClrMapping/>
  </p:clrMapOvr>
  <p:transition advTm="3682">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F6FD12DF-184A-1E44-4E94-B611CC23F1B6}"/>
              </a:ext>
            </a:extLst>
          </p:cNvPr>
          <p:cNvSpPr>
            <a:spLocks noGrp="1" noChangeArrowheads="1"/>
          </p:cNvSpPr>
          <p:nvPr>
            <p:ph type="title"/>
          </p:nvPr>
        </p:nvSpPr>
        <p:spPr>
          <a:xfrm>
            <a:off x="1524000" y="304800"/>
            <a:ext cx="7010400" cy="990600"/>
          </a:xfrm>
        </p:spPr>
        <p:txBody>
          <a:bodyPr/>
          <a:lstStyle/>
          <a:p>
            <a:pPr eaLnBrk="1" hangingPunct="1"/>
            <a:r>
              <a:rPr sz="4000" dirty="0"/>
              <a:t>Social harm of alcohol</a:t>
            </a:r>
            <a:endParaRPr lang="en-US" altLang="en-US" sz="4000" dirty="0"/>
          </a:p>
        </p:txBody>
      </p:sp>
      <p:sp>
        <p:nvSpPr>
          <p:cNvPr id="11267" name="Content Placeholder 2">
            <a:extLst>
              <a:ext uri="{FF2B5EF4-FFF2-40B4-BE49-F238E27FC236}">
                <a16:creationId xmlns:a16="http://schemas.microsoft.com/office/drawing/2014/main" id="{FCCA4142-8BBB-5306-5AFB-D5B6385396C3}"/>
              </a:ext>
            </a:extLst>
          </p:cNvPr>
          <p:cNvSpPr>
            <a:spLocks noGrp="1" noChangeArrowheads="1"/>
          </p:cNvSpPr>
          <p:nvPr>
            <p:ph sz="half" idx="1"/>
          </p:nvPr>
        </p:nvSpPr>
        <p:spPr>
          <a:xfrm>
            <a:off x="381000" y="1600200"/>
            <a:ext cx="3962400" cy="3733800"/>
          </a:xfrm>
        </p:spPr>
        <p:txBody>
          <a:bodyPr/>
          <a:lstStyle/>
          <a:p>
            <a:pPr eaLnBrk="1" hangingPunct="1"/>
            <a:r>
              <a:rPr sz="2000" b="1" dirty="0"/>
              <a:t>The social harm of alcohol is also reflected in the association between alcohol consumption and crime</a:t>
            </a:r>
            <a:r>
              <a:rPr sz="2000" dirty="0"/>
              <a:t>:</a:t>
            </a:r>
          </a:p>
          <a:p>
            <a:pPr eaLnBrk="1" hangingPunct="1"/>
            <a:r>
              <a:rPr sz="2000" dirty="0"/>
              <a:t>violence</a:t>
            </a:r>
          </a:p>
          <a:p>
            <a:pPr eaLnBrk="1" hangingPunct="1"/>
            <a:r>
              <a:rPr sz="2000" dirty="0"/>
              <a:t>homicide</a:t>
            </a:r>
          </a:p>
          <a:p>
            <a:pPr eaLnBrk="1" hangingPunct="1"/>
            <a:r>
              <a:rPr sz="2000" dirty="0"/>
              <a:t>domestic violence</a:t>
            </a:r>
          </a:p>
          <a:p>
            <a:pPr eaLnBrk="1" hangingPunct="1"/>
            <a:r>
              <a:rPr sz="2000" dirty="0"/>
              <a:t>child abuse</a:t>
            </a:r>
            <a:endParaRPr lang="en-US" altLang="en-US" sz="2000" dirty="0"/>
          </a:p>
        </p:txBody>
      </p:sp>
      <p:sp>
        <p:nvSpPr>
          <p:cNvPr id="11268" name="Content Placeholder 3">
            <a:extLst>
              <a:ext uri="{FF2B5EF4-FFF2-40B4-BE49-F238E27FC236}">
                <a16:creationId xmlns:a16="http://schemas.microsoft.com/office/drawing/2014/main" id="{BEF4FAE3-655D-01D5-5F94-994E3C792148}"/>
              </a:ext>
            </a:extLst>
          </p:cNvPr>
          <p:cNvSpPr>
            <a:spLocks noGrp="1" noChangeArrowheads="1"/>
          </p:cNvSpPr>
          <p:nvPr>
            <p:ph sz="half" idx="2"/>
          </p:nvPr>
        </p:nvSpPr>
        <p:spPr>
          <a:xfrm>
            <a:off x="4724400" y="1600200"/>
            <a:ext cx="3733800" cy="3733800"/>
          </a:xfrm>
        </p:spPr>
        <p:txBody>
          <a:bodyPr/>
          <a:lstStyle/>
          <a:p>
            <a:pPr eaLnBrk="1" hangingPunct="1"/>
            <a:r>
              <a:rPr sz="2000" dirty="0"/>
              <a:t>workplace injuries</a:t>
            </a:r>
          </a:p>
          <a:p>
            <a:pPr eaLnBrk="1" hangingPunct="1"/>
            <a:r>
              <a:rPr sz="2000" dirty="0"/>
              <a:t>traffic problems</a:t>
            </a:r>
          </a:p>
          <a:p>
            <a:pPr eaLnBrk="1" hangingPunct="1"/>
            <a:r>
              <a:rPr sz="2000" dirty="0"/>
              <a:t>severe traffic accidents with fatal outcomes</a:t>
            </a:r>
          </a:p>
          <a:p>
            <a:pPr eaLnBrk="1" hangingPunct="1"/>
            <a:r>
              <a:rPr sz="2000" dirty="0"/>
              <a:t>reproductive toxicity</a:t>
            </a:r>
          </a:p>
          <a:p>
            <a:pPr eaLnBrk="1" hangingPunct="1"/>
            <a:r>
              <a:rPr sz="2000" dirty="0"/>
              <a:t>suicide</a:t>
            </a:r>
          </a:p>
          <a:p>
            <a:pPr eaLnBrk="1" hangingPunct="1"/>
            <a:r>
              <a:rPr sz="2000" dirty="0"/>
              <a:t>neuropsychiatric conditions</a:t>
            </a:r>
          </a:p>
          <a:p>
            <a:pPr eaLnBrk="1" hangingPunct="1"/>
            <a:r>
              <a:rPr sz="2000" dirty="0"/>
              <a:t>somatic consequences...</a:t>
            </a:r>
          </a:p>
          <a:p>
            <a:pPr eaLnBrk="1" hangingPunct="1">
              <a:buFontTx/>
              <a:buNone/>
            </a:pPr>
            <a:r>
              <a:rPr sz="2000" dirty="0"/>
              <a:t>-Other consequences...</a:t>
            </a:r>
            <a:endParaRPr lang="en-US" altLang="en-US" sz="2000" dirty="0"/>
          </a:p>
        </p:txBody>
      </p:sp>
      <p:pic>
        <p:nvPicPr>
          <p:cNvPr id="11269" name="Picture 6" descr="10 Things I Wish I had Known Earlier About Alcoholism • Coalition Recovery">
            <a:extLst>
              <a:ext uri="{FF2B5EF4-FFF2-40B4-BE49-F238E27FC236}">
                <a16:creationId xmlns:a16="http://schemas.microsoft.com/office/drawing/2014/main" id="{FE3BDA07-3484-7E92-FDFE-4B3D9BB1A6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953000"/>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77680">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4">
            <a:extLst>
              <a:ext uri="{FF2B5EF4-FFF2-40B4-BE49-F238E27FC236}">
                <a16:creationId xmlns:a16="http://schemas.microsoft.com/office/drawing/2014/main" id="{B4390D5D-76CA-B467-48B7-9330276FB066}"/>
              </a:ext>
            </a:extLst>
          </p:cNvPr>
          <p:cNvSpPr>
            <a:spLocks noGrp="1" noChangeArrowheads="1"/>
          </p:cNvSpPr>
          <p:nvPr>
            <p:ph type="title"/>
          </p:nvPr>
        </p:nvSpPr>
        <p:spPr/>
        <p:txBody>
          <a:bodyPr/>
          <a:lstStyle/>
          <a:p>
            <a:pPr eaLnBrk="1" hangingPunct="1"/>
            <a:endParaRPr lang="sr-Latn-CS" altLang="en-US"/>
          </a:p>
        </p:txBody>
      </p:sp>
      <p:graphicFrame>
        <p:nvGraphicFramePr>
          <p:cNvPr id="8" name="Picture Placeholder 7">
            <a:extLst>
              <a:ext uri="{FF2B5EF4-FFF2-40B4-BE49-F238E27FC236}">
                <a16:creationId xmlns:a16="http://schemas.microsoft.com/office/drawing/2014/main" id="{A008D26A-E21D-E192-B72C-1FC7B7782CE1}"/>
              </a:ext>
            </a:extLst>
          </p:cNvPr>
          <p:cNvGraphicFramePr>
            <a:graphicFrameLocks noGrp="1"/>
          </p:cNvGraphicFramePr>
          <p:nvPr>
            <p:ph type="pic" idx="1"/>
            <p:extLst>
              <p:ext uri="{D42A27DB-BD31-4B8C-83A1-F6EECF244321}">
                <p14:modId xmlns:p14="http://schemas.microsoft.com/office/powerpoint/2010/main" val="3505561508"/>
              </p:ext>
            </p:extLst>
          </p:nvPr>
        </p:nvGraphicFramePr>
        <p:xfrm>
          <a:off x="533400" y="381000"/>
          <a:ext cx="7772400" cy="6278741"/>
        </p:xfrm>
        <a:graphic>
          <a:graphicData uri="http://schemas.openxmlformats.org/drawingml/2006/table">
            <a:tbl>
              <a:tblPr/>
              <a:tblGrid>
                <a:gridCol w="7772400">
                  <a:extLst>
                    <a:ext uri="{9D8B030D-6E8A-4147-A177-3AD203B41FA5}">
                      <a16:colId xmlns:a16="http://schemas.microsoft.com/office/drawing/2014/main" val="20000"/>
                    </a:ext>
                  </a:extLst>
                </a:gridCol>
              </a:tblGrid>
              <a:tr h="487707">
                <a:tc>
                  <a:txBody>
                    <a:bodyPr/>
                    <a:lstStyle/>
                    <a:p>
                      <a:r>
                        <a:rPr dirty="0">
                          <a:solidFill>
                            <a:schemeClr val="accent3"/>
                          </a:solidFill>
                        </a:rPr>
                        <a:t>Alcoholism is a chronic and progressive disease that consists of two phases:</a:t>
                      </a:r>
                    </a:p>
                  </a:txBody>
                  <a:tcPr marL="68580" marR="68580" marT="0" marB="0" horzOverflow="overflow">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extLst>
                  <a:ext uri="{0D108BD9-81ED-4DB2-BD59-A6C34878D82A}">
                    <a16:rowId xmlns:a16="http://schemas.microsoft.com/office/drawing/2014/main" val="10000"/>
                  </a:ext>
                </a:extLst>
              </a:tr>
              <a:tr h="243853">
                <a:tc>
                  <a:txBody>
                    <a:bodyPr/>
                    <a:lstStyle/>
                    <a:p>
                      <a:r>
                        <a:rPr b="1" dirty="0"/>
                        <a:t>1</a:t>
                      </a:r>
                      <a:r>
                        <a:rPr lang="sr-Latn-RS" b="1" dirty="0"/>
                        <a:t>)</a:t>
                      </a:r>
                      <a:r>
                        <a:rPr b="1" dirty="0"/>
                        <a:t> </a:t>
                      </a:r>
                      <a:r>
                        <a:rPr b="1" i="1" dirty="0" err="1"/>
                        <a:t>Pretoxicomanic</a:t>
                      </a:r>
                      <a:r>
                        <a:rPr b="1" i="1" dirty="0"/>
                        <a:t> phase</a:t>
                      </a:r>
                      <a:r>
                        <a:rPr i="1" dirty="0"/>
                        <a:t>:</a:t>
                      </a: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0C0C0"/>
                    </a:solidFill>
                  </a:tcPr>
                </a:tc>
                <a:extLst>
                  <a:ext uri="{0D108BD9-81ED-4DB2-BD59-A6C34878D82A}">
                    <a16:rowId xmlns:a16="http://schemas.microsoft.com/office/drawing/2014/main" val="10001"/>
                  </a:ext>
                </a:extLst>
              </a:tr>
              <a:tr h="823005">
                <a:tc>
                  <a:txBody>
                    <a:bodyPr/>
                    <a:lstStyle/>
                    <a:p>
                      <a:r>
                        <a:rPr b="1" dirty="0"/>
                        <a:t>1. </a:t>
                      </a:r>
                      <a:r>
                        <a:rPr lang="en-US" b="1" dirty="0"/>
                        <a:t>Increased tolerance</a:t>
                      </a:r>
                      <a:r>
                        <a:rPr lang="sr-Latn-RS" b="1" dirty="0"/>
                        <a:t>-</a:t>
                      </a:r>
                      <a:r>
                        <a:rPr lang="en-US" b="1" dirty="0"/>
                        <a:t> </a:t>
                      </a:r>
                      <a:r>
                        <a:rPr lang="en-US" dirty="0"/>
                        <a:t>manifests through the consumption of progressively larger amounts of alcohol without signs of manifest intoxication. It usually occurs after several months or years of consistent drinking.</a:t>
                      </a:r>
                      <a:endParaRPr dirty="0"/>
                    </a:p>
                  </a:txBody>
                  <a:tcPr marL="68580" marR="68580" marT="0" marB="0" horzOverflow="overflow">
                    <a:lnL>
                      <a:noFill/>
                    </a:lnL>
                    <a:lnR>
                      <a:noFill/>
                    </a:lnR>
                    <a:lnT>
                      <a:noFill/>
                    </a:lnT>
                    <a:lnB>
                      <a:noFill/>
                    </a:lnB>
                    <a:lnTlToBr>
                      <a:noFill/>
                    </a:lnTlToBr>
                    <a:lnBlToTr>
                      <a:noFill/>
                    </a:lnBlToTr>
                    <a:solidFill>
                      <a:srgbClr val="C0C0C0"/>
                    </a:solidFill>
                  </a:tcPr>
                </a:tc>
                <a:extLst>
                  <a:ext uri="{0D108BD9-81ED-4DB2-BD59-A6C34878D82A}">
                    <a16:rowId xmlns:a16="http://schemas.microsoft.com/office/drawing/2014/main" val="10002"/>
                  </a:ext>
                </a:extLst>
              </a:tr>
              <a:tr h="792523">
                <a:tc>
                  <a:txBody>
                    <a:bodyPr/>
                    <a:lstStyle/>
                    <a:p>
                      <a:r>
                        <a:rPr b="1" dirty="0"/>
                        <a:t>2. </a:t>
                      </a:r>
                      <a:r>
                        <a:rPr dirty="0"/>
                        <a:t>a person uses alcohol for some psychological reason, most often to alleviate tension, fear, uncertainty...</a:t>
                      </a:r>
                    </a:p>
                  </a:txBody>
                  <a:tcPr marL="68580" marR="68580" marT="0" marB="0" horzOverflow="overflow">
                    <a:lnL>
                      <a:noFill/>
                    </a:lnL>
                    <a:lnR>
                      <a:noFill/>
                    </a:lnR>
                    <a:lnT>
                      <a:noFill/>
                    </a:lnT>
                    <a:lnB>
                      <a:noFill/>
                    </a:lnB>
                    <a:lnTlToBr>
                      <a:noFill/>
                    </a:lnTlToBr>
                    <a:lnBlToTr>
                      <a:noFill/>
                    </a:lnBlToTr>
                    <a:solidFill>
                      <a:srgbClr val="C0C0C0"/>
                    </a:solidFill>
                  </a:tcPr>
                </a:tc>
                <a:extLst>
                  <a:ext uri="{0D108BD9-81ED-4DB2-BD59-A6C34878D82A}">
                    <a16:rowId xmlns:a16="http://schemas.microsoft.com/office/drawing/2014/main" val="10003"/>
                  </a:ext>
                </a:extLst>
              </a:tr>
              <a:tr h="243853">
                <a:tc>
                  <a:txBody>
                    <a:bodyPr/>
                    <a:lstStyle/>
                    <a:p>
                      <a:r>
                        <a:rPr b="1" dirty="0"/>
                        <a:t>2) </a:t>
                      </a:r>
                      <a:r>
                        <a:rPr b="1" i="1" dirty="0"/>
                        <a:t>Drug addiction phase:</a:t>
                      </a:r>
                    </a:p>
                  </a:txBody>
                  <a:tcPr marL="68580" marR="68580" marT="0" marB="0" horzOverflow="overflow">
                    <a:lnL>
                      <a:noFill/>
                    </a:lnL>
                    <a:lnR>
                      <a:noFill/>
                    </a:lnR>
                    <a:lnT>
                      <a:noFill/>
                    </a:lnT>
                    <a:lnB>
                      <a:noFill/>
                    </a:lnB>
                    <a:lnTlToBr>
                      <a:noFill/>
                    </a:lnTlToBr>
                    <a:lnBlToTr>
                      <a:noFill/>
                    </a:lnBlToTr>
                    <a:solidFill>
                      <a:srgbClr val="C0C0C0"/>
                    </a:solidFill>
                  </a:tcPr>
                </a:tc>
                <a:extLst>
                  <a:ext uri="{0D108BD9-81ED-4DB2-BD59-A6C34878D82A}">
                    <a16:rowId xmlns:a16="http://schemas.microsoft.com/office/drawing/2014/main" val="10004"/>
                  </a:ext>
                </a:extLst>
              </a:tr>
              <a:tr h="243853">
                <a:tc>
                  <a:txBody>
                    <a:bodyPr/>
                    <a:lstStyle/>
                    <a:p>
                      <a:r>
                        <a:rPr b="1" dirty="0"/>
                        <a:t>1. Loss of control </a:t>
                      </a:r>
                      <a:r>
                        <a:rPr dirty="0"/>
                        <a:t>- the person drinks to the point of intoxication</a:t>
                      </a:r>
                    </a:p>
                  </a:txBody>
                  <a:tcPr marL="68580" marR="68580" marT="0" marB="0" horzOverflow="overflow">
                    <a:lnL>
                      <a:noFill/>
                    </a:lnL>
                    <a:lnR>
                      <a:noFill/>
                    </a:lnR>
                    <a:lnT>
                      <a:noFill/>
                    </a:lnT>
                    <a:lnB>
                      <a:noFill/>
                    </a:lnB>
                    <a:lnTlToBr>
                      <a:noFill/>
                    </a:lnTlToBr>
                    <a:lnBlToTr>
                      <a:noFill/>
                    </a:lnBlToTr>
                    <a:solidFill>
                      <a:srgbClr val="C0C0C0"/>
                    </a:solidFill>
                  </a:tcPr>
                </a:tc>
                <a:extLst>
                  <a:ext uri="{0D108BD9-81ED-4DB2-BD59-A6C34878D82A}">
                    <a16:rowId xmlns:a16="http://schemas.microsoft.com/office/drawing/2014/main" val="10005"/>
                  </a:ext>
                </a:extLst>
              </a:tr>
              <a:tr h="487707">
                <a:tc>
                  <a:txBody>
                    <a:bodyPr/>
                    <a:lstStyle/>
                    <a:p>
                      <a:r>
                        <a:rPr b="1" dirty="0"/>
                        <a:t>2. Alcoholic amnesia </a:t>
                      </a:r>
                      <a:r>
                        <a:rPr dirty="0"/>
                        <a:t>- can be complete or partial, inability to recall events during a period of intoxication.</a:t>
                      </a:r>
                    </a:p>
                  </a:txBody>
                  <a:tcPr marL="68580" marR="68580" marT="0" marB="0" horzOverflow="overflow">
                    <a:lnL>
                      <a:noFill/>
                    </a:lnL>
                    <a:lnR>
                      <a:noFill/>
                    </a:lnR>
                    <a:lnT>
                      <a:noFill/>
                    </a:lnT>
                    <a:lnB>
                      <a:noFill/>
                    </a:lnB>
                    <a:lnTlToBr>
                      <a:noFill/>
                    </a:lnTlToBr>
                    <a:lnBlToTr>
                      <a:noFill/>
                    </a:lnBlToTr>
                    <a:solidFill>
                      <a:srgbClr val="C0C0C0"/>
                    </a:solidFill>
                  </a:tcPr>
                </a:tc>
                <a:extLst>
                  <a:ext uri="{0D108BD9-81ED-4DB2-BD59-A6C34878D82A}">
                    <a16:rowId xmlns:a16="http://schemas.microsoft.com/office/drawing/2014/main" val="10006"/>
                  </a:ext>
                </a:extLst>
              </a:tr>
              <a:tr h="1371675">
                <a:tc>
                  <a:txBody>
                    <a:bodyPr/>
                    <a:lstStyle/>
                    <a:p>
                      <a:r>
                        <a:rPr lang="sr-Latn-RS" b="1" dirty="0"/>
                        <a:t>3.</a:t>
                      </a:r>
                      <a:r>
                        <a:rPr lang="en-US" b="1" dirty="0"/>
                        <a:t> Inability to abstain </a:t>
                      </a:r>
                      <a:r>
                        <a:rPr lang="en-US" dirty="0"/>
                        <a:t>- this is a critical phase known as the "first drink phenomenon." Some alcoholics drink on a drip system, which allows for the continuous maintenance of alcohol in the bloodstream to be able to function because otherwise, an abstinent crisis (acute psycho-organic syndrome) occurs.</a:t>
                      </a:r>
                      <a:endParaRPr dirty="0"/>
                    </a:p>
                  </a:txBody>
                  <a:tcPr marL="68580" marR="68580" marT="0" marB="0" horzOverflow="overflow">
                    <a:lnL>
                      <a:noFill/>
                    </a:lnL>
                    <a:lnR>
                      <a:noFill/>
                    </a:lnR>
                    <a:lnT>
                      <a:noFill/>
                    </a:lnT>
                    <a:lnB>
                      <a:noFill/>
                    </a:lnB>
                    <a:lnTlToBr>
                      <a:noFill/>
                    </a:lnTlToBr>
                    <a:lnBlToTr>
                      <a:noFill/>
                    </a:lnBlToTr>
                    <a:solidFill>
                      <a:srgbClr val="C0C0C0"/>
                    </a:solidFill>
                  </a:tcPr>
                </a:tc>
                <a:extLst>
                  <a:ext uri="{0D108BD9-81ED-4DB2-BD59-A6C34878D82A}">
                    <a16:rowId xmlns:a16="http://schemas.microsoft.com/office/drawing/2014/main" val="10007"/>
                  </a:ext>
                </a:extLst>
              </a:tr>
              <a:tr h="1097023">
                <a:tc>
                  <a:txBody>
                    <a:bodyPr/>
                    <a:lstStyle/>
                    <a:p>
                      <a:r>
                        <a:rPr b="1" dirty="0"/>
                        <a:t>4. </a:t>
                      </a:r>
                      <a:r>
                        <a:rPr lang="en-US" b="1" dirty="0"/>
                        <a:t>Decreased tolerance (chronic phase) </a:t>
                      </a:r>
                      <a:r>
                        <a:rPr lang="en-US" dirty="0"/>
                        <a:t>- occurs in the final phase of the illness. For example, a person who used to consume 1 liter of hard liquor per day often cannot drink more than one or two glasses.</a:t>
                      </a:r>
                      <a:endParaRPr dirty="0"/>
                    </a:p>
                  </a:txBody>
                  <a:tcPr marL="68580" marR="68580" marT="0" marB="0" horzOverflow="overflow">
                    <a:lnL>
                      <a:noFill/>
                    </a:lnL>
                    <a:lnR>
                      <a:noFill/>
                    </a:lnR>
                    <a:lnT>
                      <a:noFill/>
                    </a:lnT>
                    <a:lnB w="190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8"/>
                  </a:ext>
                </a:extLst>
              </a:tr>
            </a:tbl>
          </a:graphicData>
        </a:graphic>
      </p:graphicFrame>
      <p:sp>
        <p:nvSpPr>
          <p:cNvPr id="13328" name="Text Placeholder 6">
            <a:extLst>
              <a:ext uri="{FF2B5EF4-FFF2-40B4-BE49-F238E27FC236}">
                <a16:creationId xmlns:a16="http://schemas.microsoft.com/office/drawing/2014/main" id="{C010346D-302A-3D40-0148-5C662AAF9480}"/>
              </a:ext>
            </a:extLst>
          </p:cNvPr>
          <p:cNvSpPr>
            <a:spLocks noGrp="1" noChangeArrowheads="1"/>
          </p:cNvSpPr>
          <p:nvPr>
            <p:ph type="body" sz="half" idx="2"/>
          </p:nvPr>
        </p:nvSpPr>
        <p:spPr>
          <a:xfrm>
            <a:off x="1752600" y="6400800"/>
            <a:ext cx="5486400" cy="228600"/>
          </a:xfrm>
        </p:spPr>
        <p:txBody>
          <a:bodyPr/>
          <a:lstStyle/>
          <a:p>
            <a:pPr eaLnBrk="1" hangingPunct="1"/>
            <a:r>
              <a:rPr dirty="0"/>
              <a:t>Alcoholism as a disease of addiction.</a:t>
            </a:r>
            <a:endParaRPr lang="en-US" altLang="en-US" sz="1800" dirty="0"/>
          </a:p>
        </p:txBody>
      </p:sp>
    </p:spTree>
  </p:cSld>
  <p:clrMapOvr>
    <a:masterClrMapping/>
  </p:clrMapOvr>
  <p:transition advTm="95645">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4">
            <a:extLst>
              <a:ext uri="{FF2B5EF4-FFF2-40B4-BE49-F238E27FC236}">
                <a16:creationId xmlns:a16="http://schemas.microsoft.com/office/drawing/2014/main" id="{FC16581B-E540-D3DD-50F2-2CB40EC867B7}"/>
              </a:ext>
            </a:extLst>
          </p:cNvPr>
          <p:cNvSpPr>
            <a:spLocks noGrp="1" noChangeArrowheads="1"/>
          </p:cNvSpPr>
          <p:nvPr>
            <p:ph type="title"/>
          </p:nvPr>
        </p:nvSpPr>
        <p:spPr/>
        <p:txBody>
          <a:bodyPr/>
          <a:lstStyle/>
          <a:p>
            <a:pPr eaLnBrk="1" hangingPunct="1"/>
            <a:r>
              <a:rPr sz="4000" dirty="0"/>
              <a:t>Characteristic</a:t>
            </a:r>
            <a:endParaRPr lang="en-US" altLang="en-US" sz="4000" dirty="0"/>
          </a:p>
        </p:txBody>
      </p:sp>
      <p:sp>
        <p:nvSpPr>
          <p:cNvPr id="15363" name="Content Placeholder 5">
            <a:extLst>
              <a:ext uri="{FF2B5EF4-FFF2-40B4-BE49-F238E27FC236}">
                <a16:creationId xmlns:a16="http://schemas.microsoft.com/office/drawing/2014/main" id="{B12DF7C4-6764-A051-EB58-AC229B9AF5FB}"/>
              </a:ext>
            </a:extLst>
          </p:cNvPr>
          <p:cNvSpPr>
            <a:spLocks noGrp="1" noChangeArrowheads="1"/>
          </p:cNvSpPr>
          <p:nvPr>
            <p:ph idx="1"/>
          </p:nvPr>
        </p:nvSpPr>
        <p:spPr/>
        <p:txBody>
          <a:bodyPr/>
          <a:lstStyle/>
          <a:p>
            <a:pPr eaLnBrk="1" hangingPunct="1">
              <a:buFont typeface="Arial" pitchFamily="34" charset="0"/>
              <a:buChar char="•"/>
            </a:pPr>
            <a:r>
              <a:rPr sz="2000" dirty="0"/>
              <a:t>Ethyl alcohol or ethanol is the active ingredient of alcoholic beverages, which is soluble in water and present in variable percentages in volume</a:t>
            </a:r>
          </a:p>
          <a:p>
            <a:pPr eaLnBrk="1" hangingPunct="1">
              <a:buFont typeface="Arial" pitchFamily="34" charset="0"/>
              <a:buChar char="•"/>
            </a:pPr>
            <a:r>
              <a:rPr sz="2000" dirty="0"/>
              <a:t>The taste of a beverage originates from "congeners" - organic substances from which a specific type of alcoholic beverage is determined and made</a:t>
            </a:r>
            <a:endParaRPr lang="en-US" altLang="en-US" sz="2000" dirty="0"/>
          </a:p>
          <a:p>
            <a:pPr eaLnBrk="1" hangingPunct="1">
              <a:buFont typeface="Arial" pitchFamily="34" charset="0"/>
              <a:buChar char="•"/>
            </a:pPr>
            <a:r>
              <a:rPr sz="2000" dirty="0"/>
              <a:t>Ethanol is a small molecule soluble in water that is rapidly absorbed in the digestive tract</a:t>
            </a:r>
          </a:p>
          <a:p>
            <a:pPr eaLnBrk="1" hangingPunct="1">
              <a:buFont typeface="Arial" pitchFamily="34" charset="0"/>
              <a:buChar char="•"/>
            </a:pPr>
            <a:r>
              <a:rPr sz="2000" dirty="0"/>
              <a:t>Distribution is rapid and penetrates tissue levels proportionally to the concentration of alcohol in the blood</a:t>
            </a:r>
          </a:p>
        </p:txBody>
      </p:sp>
    </p:spTree>
  </p:cSld>
  <p:clrMapOvr>
    <a:masterClrMapping/>
  </p:clrMapOvr>
  <p:transition advTm="32679">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BF33DFE3-C4F7-280A-8837-2C9579C301B3}"/>
              </a:ext>
            </a:extLst>
          </p:cNvPr>
          <p:cNvSpPr>
            <a:spLocks noGrp="1" noChangeArrowheads="1"/>
          </p:cNvSpPr>
          <p:nvPr>
            <p:ph type="title"/>
          </p:nvPr>
        </p:nvSpPr>
        <p:spPr/>
        <p:txBody>
          <a:bodyPr/>
          <a:lstStyle/>
          <a:p>
            <a:pPr eaLnBrk="1" hangingPunct="1"/>
            <a:r>
              <a:rPr lang="sr-Latn-RS" sz="4000" dirty="0"/>
              <a:t>E</a:t>
            </a:r>
            <a:r>
              <a:rPr lang="en-US" sz="4000" dirty="0" err="1"/>
              <a:t>ffect</a:t>
            </a:r>
            <a:r>
              <a:rPr lang="sr-Latn-RS" sz="4000" dirty="0"/>
              <a:t>s</a:t>
            </a:r>
            <a:endParaRPr lang="en-US" altLang="en-US" sz="4000" dirty="0"/>
          </a:p>
        </p:txBody>
      </p:sp>
      <p:sp>
        <p:nvSpPr>
          <p:cNvPr id="17411" name="Content Placeholder 2">
            <a:extLst>
              <a:ext uri="{FF2B5EF4-FFF2-40B4-BE49-F238E27FC236}">
                <a16:creationId xmlns:a16="http://schemas.microsoft.com/office/drawing/2014/main" id="{E7F9EAA1-CD98-F778-EB00-2AE0A01C3C29}"/>
              </a:ext>
            </a:extLst>
          </p:cNvPr>
          <p:cNvSpPr>
            <a:spLocks noGrp="1" noChangeArrowheads="1"/>
          </p:cNvSpPr>
          <p:nvPr>
            <p:ph idx="1"/>
          </p:nvPr>
        </p:nvSpPr>
        <p:spPr/>
        <p:txBody>
          <a:bodyPr/>
          <a:lstStyle/>
          <a:p>
            <a:pPr eaLnBrk="1" hangingPunct="1">
              <a:buFont typeface="Arial" pitchFamily="34" charset="0"/>
              <a:buChar char="•"/>
            </a:pPr>
            <a:r>
              <a:rPr sz="2000" dirty="0"/>
              <a:t>The effects of alcohol on the central nervous system (CNS) are traditionally described as non-specific effects on the fluidity and permeability of the neuronal cell membrane</a:t>
            </a:r>
          </a:p>
          <a:p>
            <a:pPr eaLnBrk="1" hangingPunct="1">
              <a:buFont typeface="Arial" pitchFamily="34" charset="0"/>
              <a:buChar char="•"/>
            </a:pPr>
            <a:r>
              <a:rPr sz="2000" dirty="0"/>
              <a:t>Today it is known that there are specific actions on neurotransmitters, such as increasing GABA-A neurotransmission and inhibiting glutamatergic transmission</a:t>
            </a:r>
          </a:p>
          <a:p>
            <a:pPr eaLnBrk="1" hangingPunct="1">
              <a:buFont typeface="Arial" pitchFamily="34" charset="0"/>
              <a:buChar char="•"/>
            </a:pPr>
            <a:r>
              <a:rPr sz="2000" dirty="0"/>
              <a:t>Alcohol induces sedation, relaxation, and higher concentrations cause impaired speech, ataxia, impaired reasoning, and disinhibited behavior (state of intoxication or drunkenness)</a:t>
            </a:r>
          </a:p>
          <a:p>
            <a:pPr eaLnBrk="1" hangingPunct="1">
              <a:buFont typeface="Arial" pitchFamily="34" charset="0"/>
              <a:buChar char="•"/>
            </a:pPr>
            <a:r>
              <a:rPr sz="2000" dirty="0"/>
              <a:t>In the central nervous system (CNS), the concentration of ethanol rapidly increases. The effects are most pronounced as the blood alcohol concentration rises because acute tolerance to the effects of alcohol occurs after several hours of drinking</a:t>
            </a:r>
          </a:p>
          <a:p>
            <a:pPr eaLnBrk="1" hangingPunct="1">
              <a:buFontTx/>
              <a:buNone/>
            </a:pPr>
            <a:endParaRPr lang="en-US" altLang="en-US" sz="2000" dirty="0"/>
          </a:p>
        </p:txBody>
      </p:sp>
    </p:spTree>
  </p:cSld>
  <p:clrMapOvr>
    <a:masterClrMapping/>
  </p:clrMapOvr>
  <p:transition advTm="49905">
    <p:wipe dir="r"/>
  </p:transition>
</p:sld>
</file>

<file path=ppt/theme/theme1.xml><?xml version="1.0" encoding="utf-8"?>
<a:theme xmlns:a="http://schemas.openxmlformats.org/drawingml/2006/main" name="Theme8">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Theme8</Template>
  <TotalTime>575</TotalTime>
  <Words>3247</Words>
  <Application>Microsoft Office PowerPoint</Application>
  <PresentationFormat>On-screen Show (4:3)</PresentationFormat>
  <Paragraphs>413</Paragraphs>
  <Slides>51</Slides>
  <Notes>51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Helvetica Light</vt:lpstr>
      <vt:lpstr>Symbol</vt:lpstr>
      <vt:lpstr>Wingdings</vt:lpstr>
      <vt:lpstr>Theme8</vt:lpstr>
      <vt:lpstr>Addiction 1: Dependence on psychoactive substances</vt:lpstr>
      <vt:lpstr>Source: OECD Health Statistics 2020, WHO Global Information System on Alcohol and Health for Belgium, Germany, Greece, Italy, Latvia, Portugal, and non-OECD countries.</vt:lpstr>
      <vt:lpstr>History</vt:lpstr>
      <vt:lpstr>Epidemiology</vt:lpstr>
      <vt:lpstr>Epidemiology</vt:lpstr>
      <vt:lpstr>Social harm of alcohol</vt:lpstr>
      <vt:lpstr>PowerPoint Presentation</vt:lpstr>
      <vt:lpstr>Characteristic</vt:lpstr>
      <vt:lpstr>Effects</vt:lpstr>
      <vt:lpstr>Characteristics</vt:lpstr>
      <vt:lpstr>Metabolism</vt:lpstr>
      <vt:lpstr>Metabolism: female / male</vt:lpstr>
      <vt:lpstr>Acute effects</vt:lpstr>
      <vt:lpstr>Honorable symptoms</vt:lpstr>
      <vt:lpstr>Alcohol Absorption</vt:lpstr>
      <vt:lpstr>Tolerance</vt:lpstr>
      <vt:lpstr>Tolerance</vt:lpstr>
      <vt:lpstr>Alcohol as a "reinforcer"</vt:lpstr>
      <vt:lpstr>Alcohol as a CNS Reinforcer</vt:lpstr>
      <vt:lpstr>Proof</vt:lpstr>
      <vt:lpstr>Animal model</vt:lpstr>
      <vt:lpstr>Reward mechanisms-neurotransmitter systems</vt:lpstr>
      <vt:lpstr>Neuropharmacology</vt:lpstr>
      <vt:lpstr>Neuropharmacology</vt:lpstr>
      <vt:lpstr>THREE phases of alcoholism</vt:lpstr>
      <vt:lpstr>Delirium tremens</vt:lpstr>
      <vt:lpstr>Predisposing factors</vt:lpstr>
      <vt:lpstr>Clinical picture</vt:lpstr>
      <vt:lpstr>Clinical picture</vt:lpstr>
      <vt:lpstr>Clinical picture</vt:lpstr>
      <vt:lpstr>Clinical picture</vt:lpstr>
      <vt:lpstr>PowerPoint Presentation</vt:lpstr>
      <vt:lpstr>Clinical picture</vt:lpstr>
      <vt:lpstr>Differential diagnosis</vt:lpstr>
      <vt:lpstr>Therapy</vt:lpstr>
      <vt:lpstr>Therapy</vt:lpstr>
      <vt:lpstr>Therapy</vt:lpstr>
      <vt:lpstr>Alcohol-induced psychoses</vt:lpstr>
      <vt:lpstr>Alcohol-induced psychoses include the following diagnostic categories:</vt:lpstr>
      <vt:lpstr>Korsakoff's psychosis</vt:lpstr>
      <vt:lpstr>Korsakoff's psychosis</vt:lpstr>
      <vt:lpstr>Korsakoff's psychosis</vt:lpstr>
      <vt:lpstr>Alcoholic hallucinosis</vt:lpstr>
      <vt:lpstr>Alcoholic hallucinosis</vt:lpstr>
      <vt:lpstr>Pathological drunkenness</vt:lpstr>
      <vt:lpstr>Pathological drunkenness</vt:lpstr>
      <vt:lpstr>Jealousy psychosis</vt:lpstr>
      <vt:lpstr>Jealousy psychosis</vt:lpstr>
      <vt:lpstr>Jealousy psychosis</vt:lpstr>
      <vt:lpstr>Therapeutic options for the treatment of alcohol dependence in a broader sense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Minja</dc:creator>
  <cp:lastModifiedBy>Goran Mihajlovic</cp:lastModifiedBy>
  <cp:revision>127</cp:revision>
  <dcterms:created xsi:type="dcterms:W3CDTF">2011-05-09T21:13:46Z</dcterms:created>
  <dcterms:modified xsi:type="dcterms:W3CDTF">2024-02-14T16:35:43Z</dcterms:modified>
</cp:coreProperties>
</file>